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media/image13.jpg" ContentType="image/jpeg"/>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4.jpg" ContentType="image/jpeg"/>
  <Override PartName="/ppt/media/image15.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7.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6.jpg" ContentType="image/jpeg"/>
  <Override PartName="/ppt/media/image28.jpg" ContentType="image/jpeg"/>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36" r:id="rId5"/>
    <p:sldMasterId id="2147483776" r:id="rId6"/>
    <p:sldMasterId id="2147483792" r:id="rId7"/>
    <p:sldMasterId id="2147483809" r:id="rId8"/>
    <p:sldMasterId id="2147483824" r:id="rId9"/>
    <p:sldMasterId id="2147483826" r:id="rId10"/>
    <p:sldMasterId id="2147483877" r:id="rId11"/>
    <p:sldMasterId id="2147483883" r:id="rId12"/>
    <p:sldMasterId id="2147483946" r:id="rId13"/>
    <p:sldMasterId id="2147483704" r:id="rId14"/>
    <p:sldMasterId id="2147483655" r:id="rId15"/>
  </p:sldMasterIdLst>
  <p:notesMasterIdLst>
    <p:notesMasterId r:id="rId45"/>
  </p:notesMasterIdLst>
  <p:handoutMasterIdLst>
    <p:handoutMasterId r:id="rId46"/>
  </p:handoutMasterIdLst>
  <p:sldIdLst>
    <p:sldId id="322" r:id="rId16"/>
    <p:sldId id="257" r:id="rId17"/>
    <p:sldId id="437" r:id="rId18"/>
    <p:sldId id="262" r:id="rId19"/>
    <p:sldId id="321" r:id="rId20"/>
    <p:sldId id="409" r:id="rId21"/>
    <p:sldId id="310" r:id="rId22"/>
    <p:sldId id="324" r:id="rId23"/>
    <p:sldId id="289" r:id="rId24"/>
    <p:sldId id="443" r:id="rId25"/>
    <p:sldId id="350" r:id="rId26"/>
    <p:sldId id="419" r:id="rId27"/>
    <p:sldId id="448" r:id="rId28"/>
    <p:sldId id="277" r:id="rId29"/>
    <p:sldId id="297" r:id="rId30"/>
    <p:sldId id="355" r:id="rId31"/>
    <p:sldId id="428" r:id="rId32"/>
    <p:sldId id="462" r:id="rId33"/>
    <p:sldId id="455" r:id="rId34"/>
    <p:sldId id="456" r:id="rId35"/>
    <p:sldId id="258" r:id="rId36"/>
    <p:sldId id="466" r:id="rId37"/>
    <p:sldId id="449" r:id="rId38"/>
    <p:sldId id="454" r:id="rId39"/>
    <p:sldId id="467" r:id="rId40"/>
    <p:sldId id="468" r:id="rId41"/>
    <p:sldId id="669" r:id="rId42"/>
    <p:sldId id="670" r:id="rId43"/>
    <p:sldId id="579" r:id="rId44"/>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mary French" initials="RF" lastIdx="1" clrIdx="0">
    <p:extLst>
      <p:ext uri="{19B8F6BF-5375-455C-9EA6-DF929625EA0E}">
        <p15:presenceInfo xmlns:p15="http://schemas.microsoft.com/office/powerpoint/2012/main" userId="S::rfrench@cprit.texas.gov::50031b3f-922b-40c5-b9e0-c0f7a4836e5a" providerId="AD"/>
      </p:ext>
    </p:extLst>
  </p:cmAuthor>
  <p:cmAuthor id="2" name="Ramona Magid" initials="RM" lastIdx="2" clrIdx="1">
    <p:extLst>
      <p:ext uri="{19B8F6BF-5375-455C-9EA6-DF929625EA0E}">
        <p15:presenceInfo xmlns:p15="http://schemas.microsoft.com/office/powerpoint/2012/main" userId="S::rmagid@cprit.texas.gov::84e0bf05-251c-4a25-ba5c-149aa38628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867"/>
    <a:srgbClr val="984807"/>
    <a:srgbClr val="774F28"/>
    <a:srgbClr val="C0C0C0"/>
    <a:srgbClr val="73030E"/>
    <a:srgbClr val="4D2C52"/>
    <a:srgbClr val="5A020A"/>
    <a:srgbClr val="14203B"/>
    <a:srgbClr val="311C34"/>
    <a:srgbClr val="3301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2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handoutMaster" Target="handoutMasters/handoutMaster1.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4" y="0"/>
            <a:ext cx="3011700" cy="461804"/>
          </a:xfrm>
          <a:prstGeom prst="rect">
            <a:avLst/>
          </a:prstGeom>
        </p:spPr>
        <p:txBody>
          <a:bodyPr vert="horz" lIns="92316" tIns="46149" rIns="92316" bIns="46149" rtlCol="0"/>
          <a:lstStyle>
            <a:lvl1pPr algn="l">
              <a:defRPr sz="1200"/>
            </a:lvl1pPr>
          </a:lstStyle>
          <a:p>
            <a:endParaRPr lang="en-US"/>
          </a:p>
        </p:txBody>
      </p:sp>
      <p:sp>
        <p:nvSpPr>
          <p:cNvPr id="3" name="Date Placeholder 2"/>
          <p:cNvSpPr>
            <a:spLocks noGrp="1"/>
          </p:cNvSpPr>
          <p:nvPr>
            <p:ph type="dt" sz="quarter" idx="1"/>
          </p:nvPr>
        </p:nvSpPr>
        <p:spPr>
          <a:xfrm>
            <a:off x="3936773" y="0"/>
            <a:ext cx="3011700" cy="461804"/>
          </a:xfrm>
          <a:prstGeom prst="rect">
            <a:avLst/>
          </a:prstGeom>
        </p:spPr>
        <p:txBody>
          <a:bodyPr vert="horz" lIns="92316" tIns="46149" rIns="92316" bIns="46149" rtlCol="0"/>
          <a:lstStyle>
            <a:lvl1pPr algn="r">
              <a:defRPr sz="1200"/>
            </a:lvl1pPr>
          </a:lstStyle>
          <a:p>
            <a:fld id="{87FD4449-4DEE-AF40-98C9-2798F9B2154B}" type="datetimeFigureOut">
              <a:rPr lang="en-US" smtClean="0"/>
              <a:t>3/28/2022</a:t>
            </a:fld>
            <a:endParaRPr lang="en-US"/>
          </a:p>
        </p:txBody>
      </p:sp>
      <p:sp>
        <p:nvSpPr>
          <p:cNvPr id="4" name="Footer Placeholder 3"/>
          <p:cNvSpPr>
            <a:spLocks noGrp="1"/>
          </p:cNvSpPr>
          <p:nvPr>
            <p:ph type="ftr" sz="quarter" idx="2"/>
          </p:nvPr>
        </p:nvSpPr>
        <p:spPr>
          <a:xfrm>
            <a:off x="14" y="8772670"/>
            <a:ext cx="3011700" cy="461804"/>
          </a:xfrm>
          <a:prstGeom prst="rect">
            <a:avLst/>
          </a:prstGeom>
        </p:spPr>
        <p:txBody>
          <a:bodyPr vert="horz" lIns="92316" tIns="46149" rIns="92316" bIns="46149" rtlCol="0" anchor="b"/>
          <a:lstStyle>
            <a:lvl1pPr algn="l">
              <a:defRPr sz="1200"/>
            </a:lvl1pPr>
          </a:lstStyle>
          <a:p>
            <a:endParaRPr lang="en-US"/>
          </a:p>
        </p:txBody>
      </p:sp>
      <p:sp>
        <p:nvSpPr>
          <p:cNvPr id="5" name="Slide Number Placeholder 4"/>
          <p:cNvSpPr>
            <a:spLocks noGrp="1"/>
          </p:cNvSpPr>
          <p:nvPr>
            <p:ph type="sldNum" sz="quarter" idx="3"/>
          </p:nvPr>
        </p:nvSpPr>
        <p:spPr>
          <a:xfrm>
            <a:off x="3936773" y="8772670"/>
            <a:ext cx="3011700" cy="461804"/>
          </a:xfrm>
          <a:prstGeom prst="rect">
            <a:avLst/>
          </a:prstGeom>
        </p:spPr>
        <p:txBody>
          <a:bodyPr vert="horz" lIns="92316" tIns="46149" rIns="92316" bIns="46149" rtlCol="0" anchor="b"/>
          <a:lstStyle>
            <a:lvl1pPr algn="r">
              <a:defRPr sz="1200"/>
            </a:lvl1pPr>
          </a:lstStyle>
          <a:p>
            <a:fld id="{592572F2-2951-4E4D-8F74-51A0F70DF682}" type="slidenum">
              <a:rPr lang="en-US" smtClean="0"/>
              <a:t>‹#›</a:t>
            </a:fld>
            <a:endParaRPr lang="en-US"/>
          </a:p>
        </p:txBody>
      </p:sp>
    </p:spTree>
    <p:extLst>
      <p:ext uri="{BB962C8B-B14F-4D97-AF65-F5344CB8AC3E}">
        <p14:creationId xmlns:p14="http://schemas.microsoft.com/office/powerpoint/2010/main" val="5835263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4" y="0"/>
            <a:ext cx="3011700" cy="461804"/>
          </a:xfrm>
          <a:prstGeom prst="rect">
            <a:avLst/>
          </a:prstGeom>
        </p:spPr>
        <p:txBody>
          <a:bodyPr vert="horz" lIns="92316" tIns="46149" rIns="92316" bIns="46149" rtlCol="0"/>
          <a:lstStyle>
            <a:lvl1pPr algn="l">
              <a:defRPr sz="1200"/>
            </a:lvl1pPr>
          </a:lstStyle>
          <a:p>
            <a:endParaRPr lang="en-US"/>
          </a:p>
        </p:txBody>
      </p:sp>
      <p:sp>
        <p:nvSpPr>
          <p:cNvPr id="3" name="Date Placeholder 2"/>
          <p:cNvSpPr>
            <a:spLocks noGrp="1"/>
          </p:cNvSpPr>
          <p:nvPr>
            <p:ph type="dt" idx="1"/>
          </p:nvPr>
        </p:nvSpPr>
        <p:spPr>
          <a:xfrm>
            <a:off x="3936773" y="0"/>
            <a:ext cx="3011700" cy="461804"/>
          </a:xfrm>
          <a:prstGeom prst="rect">
            <a:avLst/>
          </a:prstGeom>
        </p:spPr>
        <p:txBody>
          <a:bodyPr vert="horz" lIns="92316" tIns="46149" rIns="92316" bIns="46149" rtlCol="0"/>
          <a:lstStyle>
            <a:lvl1pPr algn="r">
              <a:defRPr sz="1200"/>
            </a:lvl1pPr>
          </a:lstStyle>
          <a:p>
            <a:fld id="{36F4D0E8-2678-6B40-A9B4-9B05710ACBE6}" type="datetimeFigureOut">
              <a:rPr lang="en-US" smtClean="0"/>
              <a:t>3/28/2022</a:t>
            </a:fld>
            <a:endParaRPr lang="en-US"/>
          </a:p>
        </p:txBody>
      </p:sp>
      <p:sp>
        <p:nvSpPr>
          <p:cNvPr id="4" name="Slide Image Placeholder 3"/>
          <p:cNvSpPr>
            <a:spLocks noGrp="1" noRot="1" noChangeAspect="1"/>
          </p:cNvSpPr>
          <p:nvPr>
            <p:ph type="sldImg" idx="2"/>
          </p:nvPr>
        </p:nvSpPr>
        <p:spPr>
          <a:xfrm>
            <a:off x="1166813" y="693738"/>
            <a:ext cx="4616450" cy="3462337"/>
          </a:xfrm>
          <a:prstGeom prst="rect">
            <a:avLst/>
          </a:prstGeom>
          <a:noFill/>
          <a:ln w="12700">
            <a:solidFill>
              <a:prstClr val="black"/>
            </a:solidFill>
          </a:ln>
        </p:spPr>
        <p:txBody>
          <a:bodyPr vert="horz" lIns="92316" tIns="46149" rIns="92316" bIns="46149" rtlCol="0" anchor="ctr"/>
          <a:lstStyle/>
          <a:p>
            <a:endParaRPr lang="en-US"/>
          </a:p>
        </p:txBody>
      </p:sp>
      <p:sp>
        <p:nvSpPr>
          <p:cNvPr id="5" name="Notes Placeholder 4"/>
          <p:cNvSpPr>
            <a:spLocks noGrp="1"/>
          </p:cNvSpPr>
          <p:nvPr>
            <p:ph type="body" sz="quarter" idx="3"/>
          </p:nvPr>
        </p:nvSpPr>
        <p:spPr>
          <a:xfrm>
            <a:off x="695008" y="4387143"/>
            <a:ext cx="5560060" cy="4156234"/>
          </a:xfrm>
          <a:prstGeom prst="rect">
            <a:avLst/>
          </a:prstGeom>
        </p:spPr>
        <p:txBody>
          <a:bodyPr vert="horz" lIns="92316" tIns="46149" rIns="92316" bIns="461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4" y="8772670"/>
            <a:ext cx="3011700" cy="461804"/>
          </a:xfrm>
          <a:prstGeom prst="rect">
            <a:avLst/>
          </a:prstGeom>
        </p:spPr>
        <p:txBody>
          <a:bodyPr vert="horz" lIns="92316" tIns="46149" rIns="92316" bIns="46149" rtlCol="0" anchor="b"/>
          <a:lstStyle>
            <a:lvl1pPr algn="l">
              <a:defRPr sz="1200"/>
            </a:lvl1pPr>
          </a:lstStyle>
          <a:p>
            <a:endParaRPr lang="en-US"/>
          </a:p>
        </p:txBody>
      </p:sp>
      <p:sp>
        <p:nvSpPr>
          <p:cNvPr id="7" name="Slide Number Placeholder 6"/>
          <p:cNvSpPr>
            <a:spLocks noGrp="1"/>
          </p:cNvSpPr>
          <p:nvPr>
            <p:ph type="sldNum" sz="quarter" idx="5"/>
          </p:nvPr>
        </p:nvSpPr>
        <p:spPr>
          <a:xfrm>
            <a:off x="3936773" y="8772670"/>
            <a:ext cx="3011700" cy="461804"/>
          </a:xfrm>
          <a:prstGeom prst="rect">
            <a:avLst/>
          </a:prstGeom>
        </p:spPr>
        <p:txBody>
          <a:bodyPr vert="horz" lIns="92316" tIns="46149" rIns="92316" bIns="46149" rtlCol="0" anchor="b"/>
          <a:lstStyle>
            <a:lvl1pPr algn="r">
              <a:defRPr sz="1200"/>
            </a:lvl1pPr>
          </a:lstStyle>
          <a:p>
            <a:fld id="{C0BC91B7-546C-2B40-9C6F-55CB34245131}" type="slidenum">
              <a:rPr lang="en-US" smtClean="0"/>
              <a:t>‹#›</a:t>
            </a:fld>
            <a:endParaRPr lang="en-US"/>
          </a:p>
        </p:txBody>
      </p:sp>
    </p:spTree>
    <p:extLst>
      <p:ext uri="{BB962C8B-B14F-4D97-AF65-F5344CB8AC3E}">
        <p14:creationId xmlns:p14="http://schemas.microsoft.com/office/powerpoint/2010/main" val="25691965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C91B7-546C-2B40-9C6F-55CB3424513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414033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C91B7-546C-2B40-9C6F-55CB34245131}" type="slidenum">
              <a:rPr lang="en-US" smtClean="0"/>
              <a:t>14</a:t>
            </a:fld>
            <a:endParaRPr lang="en-US"/>
          </a:p>
        </p:txBody>
      </p:sp>
    </p:spTree>
    <p:extLst>
      <p:ext uri="{BB962C8B-B14F-4D97-AF65-F5344CB8AC3E}">
        <p14:creationId xmlns:p14="http://schemas.microsoft.com/office/powerpoint/2010/main" val="2657997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C91B7-546C-2B40-9C6F-55CB3424513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728969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03750" cy="3454400"/>
          </a:xfrm>
          <a:prstGeom prst="rect">
            <a:avLst/>
          </a:prstGeom>
        </p:spPr>
      </p:sp>
      <p:sp>
        <p:nvSpPr>
          <p:cNvPr id="3" name="Notes Placeholder 2"/>
          <p:cNvSpPr>
            <a:spLocks noGrp="1"/>
          </p:cNvSpPr>
          <p:nvPr>
            <p:ph type="body" idx="1"/>
          </p:nvPr>
        </p:nvSpPr>
        <p:spPr>
          <a:xfrm>
            <a:off x="693442" y="4379666"/>
            <a:ext cx="5547498" cy="4149149"/>
          </a:xfrm>
          <a:prstGeom prst="rect">
            <a:avLst/>
          </a:prstGeom>
        </p:spPr>
        <p:txBody>
          <a:bodyPr/>
          <a:lstStyle/>
          <a:p>
            <a:endParaRPr lang="en-US"/>
          </a:p>
        </p:txBody>
      </p:sp>
      <p:sp>
        <p:nvSpPr>
          <p:cNvPr id="4" name="Slide Number Placeholder 3"/>
          <p:cNvSpPr>
            <a:spLocks noGrp="1"/>
          </p:cNvSpPr>
          <p:nvPr>
            <p:ph type="sldNum" sz="quarter" idx="10"/>
          </p:nvPr>
        </p:nvSpPr>
        <p:spPr>
          <a:xfrm>
            <a:off x="3927877" y="8757716"/>
            <a:ext cx="3004896" cy="461016"/>
          </a:xfrm>
          <a:prstGeom prst="rect">
            <a:avLst/>
          </a:prstGeom>
        </p:spPr>
        <p:txBody>
          <a:bodyPr/>
          <a:lstStyle/>
          <a:p>
            <a:pPr defTabSz="905154"/>
            <a:fld id="{C0BC91B7-546C-2B40-9C6F-55CB34245131}" type="slidenum">
              <a:rPr lang="en-US" smtClean="0">
                <a:solidFill>
                  <a:prstClr val="black"/>
                </a:solidFill>
              </a:rPr>
              <a:pPr defTabSz="905154"/>
              <a:t>17</a:t>
            </a:fld>
            <a:endParaRPr lang="en-US">
              <a:solidFill>
                <a:prstClr val="black"/>
              </a:solidFill>
            </a:endParaRPr>
          </a:p>
        </p:txBody>
      </p:sp>
    </p:spTree>
    <p:extLst>
      <p:ext uri="{BB962C8B-B14F-4D97-AF65-F5344CB8AC3E}">
        <p14:creationId xmlns:p14="http://schemas.microsoft.com/office/powerpoint/2010/main" val="234851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BC91B7-546C-2B40-9C6F-55CB34245131}" type="slidenum">
              <a:rPr lang="en-US" smtClean="0"/>
              <a:pPr/>
              <a:t>18</a:t>
            </a:fld>
            <a:endParaRPr lang="en-US"/>
          </a:p>
        </p:txBody>
      </p:sp>
    </p:spTree>
    <p:extLst>
      <p:ext uri="{BB962C8B-B14F-4D97-AF65-F5344CB8AC3E}">
        <p14:creationId xmlns:p14="http://schemas.microsoft.com/office/powerpoint/2010/main" val="2934098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53579"/>
            <a:fld id="{C0BC91B7-546C-2B40-9C6F-55CB34245131}" type="slidenum">
              <a:rPr lang="en-US">
                <a:solidFill>
                  <a:prstClr val="black"/>
                </a:solidFill>
                <a:latin typeface="Calibri"/>
              </a:rPr>
              <a:pPr defTabSz="453579"/>
              <a:t>20</a:t>
            </a:fld>
            <a:endParaRPr lang="en-US">
              <a:solidFill>
                <a:prstClr val="black"/>
              </a:solidFill>
              <a:latin typeface="Calibri"/>
            </a:endParaRPr>
          </a:p>
        </p:txBody>
      </p:sp>
    </p:spTree>
    <p:extLst>
      <p:ext uri="{BB962C8B-B14F-4D97-AF65-F5344CB8AC3E}">
        <p14:creationId xmlns:p14="http://schemas.microsoft.com/office/powerpoint/2010/main" val="768721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82985" tIns="41493" rIns="82985" bIns="41493">
            <a:normAutofit/>
          </a:bodyPr>
          <a:lstStyle/>
          <a:p>
            <a:endParaRPr/>
          </a:p>
        </p:txBody>
      </p:sp>
    </p:spTree>
    <p:extLst>
      <p:ext uri="{BB962C8B-B14F-4D97-AF65-F5344CB8AC3E}">
        <p14:creationId xmlns:p14="http://schemas.microsoft.com/office/powerpoint/2010/main" val="1999194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6806">
              <a:defRPr/>
            </a:pPr>
            <a:fld id="{C0BC91B7-546C-2B40-9C6F-55CB34245131}" type="slidenum">
              <a:rPr lang="en-US">
                <a:solidFill>
                  <a:prstClr val="black"/>
                </a:solidFill>
                <a:latin typeface="Calibri"/>
              </a:rPr>
              <a:pPr defTabSz="466806">
                <a:defRPr/>
              </a:pPr>
              <a:t>22</a:t>
            </a:fld>
            <a:endParaRPr lang="en-US">
              <a:solidFill>
                <a:prstClr val="black"/>
              </a:solidFill>
              <a:latin typeface="Calibri"/>
            </a:endParaRPr>
          </a:p>
        </p:txBody>
      </p:sp>
    </p:spTree>
    <p:extLst>
      <p:ext uri="{BB962C8B-B14F-4D97-AF65-F5344CB8AC3E}">
        <p14:creationId xmlns:p14="http://schemas.microsoft.com/office/powerpoint/2010/main" val="3873421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57341">
              <a:defRPr/>
            </a:pPr>
            <a:fld id="{C0BC91B7-546C-2B40-9C6F-55CB34245131}" type="slidenum">
              <a:rPr lang="en-US">
                <a:solidFill>
                  <a:prstClr val="black"/>
                </a:solidFill>
                <a:latin typeface="Calibri"/>
              </a:rPr>
              <a:pPr defTabSz="457341">
                <a:defRPr/>
              </a:pPr>
              <a:t>23</a:t>
            </a:fld>
            <a:endParaRPr lang="en-US">
              <a:solidFill>
                <a:prstClr val="black"/>
              </a:solidFill>
              <a:latin typeface="Calibri"/>
            </a:endParaRPr>
          </a:p>
        </p:txBody>
      </p:sp>
    </p:spTree>
    <p:extLst>
      <p:ext uri="{BB962C8B-B14F-4D97-AF65-F5344CB8AC3E}">
        <p14:creationId xmlns:p14="http://schemas.microsoft.com/office/powerpoint/2010/main" val="2306384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83066" tIns="41534" rIns="83066" bIns="41534">
            <a:normAutofit/>
          </a:bodyPr>
          <a:lstStyle/>
          <a:p>
            <a:endParaRPr/>
          </a:p>
        </p:txBody>
      </p:sp>
    </p:spTree>
    <p:extLst>
      <p:ext uri="{BB962C8B-B14F-4D97-AF65-F5344CB8AC3E}">
        <p14:creationId xmlns:p14="http://schemas.microsoft.com/office/powerpoint/2010/main" val="2739560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C91B7-546C-2B40-9C6F-55CB34245131}" type="slidenum">
              <a:rPr lang="en-US" smtClean="0"/>
              <a:t>29</a:t>
            </a:fld>
            <a:endParaRPr lang="en-US"/>
          </a:p>
        </p:txBody>
      </p:sp>
    </p:spTree>
    <p:extLst>
      <p:ext uri="{BB962C8B-B14F-4D97-AF65-F5344CB8AC3E}">
        <p14:creationId xmlns:p14="http://schemas.microsoft.com/office/powerpoint/2010/main" val="274927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C91B7-546C-2B40-9C6F-55CB34245131}" type="slidenum">
              <a:rPr lang="en-US" smtClean="0"/>
              <a:t>2</a:t>
            </a:fld>
            <a:endParaRPr lang="en-US"/>
          </a:p>
        </p:txBody>
      </p:sp>
    </p:spTree>
    <p:extLst>
      <p:ext uri="{BB962C8B-B14F-4D97-AF65-F5344CB8AC3E}">
        <p14:creationId xmlns:p14="http://schemas.microsoft.com/office/powerpoint/2010/main" val="4093556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C91B7-546C-2B40-9C6F-55CB34245131}" type="slidenum">
              <a:rPr lang="en-US" smtClean="0"/>
              <a:t>4</a:t>
            </a:fld>
            <a:endParaRPr lang="en-US"/>
          </a:p>
        </p:txBody>
      </p:sp>
    </p:spTree>
    <p:extLst>
      <p:ext uri="{BB962C8B-B14F-4D97-AF65-F5344CB8AC3E}">
        <p14:creationId xmlns:p14="http://schemas.microsoft.com/office/powerpoint/2010/main" val="11031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C91B7-546C-2B40-9C6F-55CB34245131}" type="slidenum">
              <a:rPr lang="en-US" smtClean="0"/>
              <a:t>7</a:t>
            </a:fld>
            <a:endParaRPr lang="en-US"/>
          </a:p>
        </p:txBody>
      </p:sp>
    </p:spTree>
    <p:extLst>
      <p:ext uri="{BB962C8B-B14F-4D97-AF65-F5344CB8AC3E}">
        <p14:creationId xmlns:p14="http://schemas.microsoft.com/office/powerpoint/2010/main" val="2567202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C91B7-546C-2B40-9C6F-55CB3424513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04225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C91B7-546C-2B40-9C6F-55CB3424513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54863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C91B7-546C-2B40-9C6F-55CB3424513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923236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C91B7-546C-2B40-9C6F-55CB3424513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710521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C91B7-546C-2B40-9C6F-55CB3424513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936849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9" descr="CPRIT-Logo-Horz.-color.png"/>
          <p:cNvPicPr>
            <a:picLocks noChangeAspect="1"/>
          </p:cNvPicPr>
          <p:nvPr userDrawn="1"/>
        </p:nvPicPr>
        <p:blipFill>
          <a:blip r:embed="rId2"/>
          <a:stretch>
            <a:fillRect/>
          </a:stretch>
        </p:blipFill>
        <p:spPr>
          <a:xfrm>
            <a:off x="514350" y="323133"/>
            <a:ext cx="4057650" cy="67076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1" y="1290548"/>
            <a:ext cx="9153144" cy="559358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tx1"/>
          </a:solidFill>
          <a:ln>
            <a:solidFill>
              <a:srgbClr val="936C2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8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rgbClr val="492F3B"/>
          </a:solidFill>
          <a:ln>
            <a:solidFill>
              <a:srgbClr val="492F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D2BA"/>
              </a:solidFill>
            </a:endParaRPr>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Tree>
    <p:extLst>
      <p:ext uri="{BB962C8B-B14F-4D97-AF65-F5344CB8AC3E}">
        <p14:creationId xmlns:p14="http://schemas.microsoft.com/office/powerpoint/2010/main" val="15443741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15"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18" name="Picture Placeholder 17"/>
          <p:cNvSpPr>
            <a:spLocks noGrp="1"/>
          </p:cNvSpPr>
          <p:nvPr>
            <p:ph type="pic" sz="quarter" idx="13"/>
          </p:nvPr>
        </p:nvSpPr>
        <p:spPr>
          <a:xfrm>
            <a:off x="0" y="1162050"/>
            <a:ext cx="9144000" cy="4707164"/>
          </a:xfrm>
        </p:spPr>
        <p:txBody>
          <a:bodyPr/>
          <a:lstStyle/>
          <a:p>
            <a:endParaRPr lang="en-US"/>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8258000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6" name="Picture 5" descr="CPR-PPT-Cover-01.png"/>
          <p:cNvPicPr>
            <a:picLocks noChangeAspect="1"/>
          </p:cNvPicPr>
          <p:nvPr userDrawn="1"/>
        </p:nvPicPr>
        <p:blipFill>
          <a:blip r:embed="rId2">
            <a:alphaModFix/>
          </a:blip>
          <a:srcRect t="11305" r="1639" b="9519"/>
          <a:stretch>
            <a:fillRect/>
          </a:stretch>
        </p:blipFill>
        <p:spPr>
          <a:xfrm>
            <a:off x="0" y="308414"/>
            <a:ext cx="9144000" cy="5565779"/>
          </a:xfrm>
          <a:prstGeom prst="rect">
            <a:avLst/>
          </a:prstGeom>
        </p:spPr>
      </p:pic>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3"/>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7530885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tx1"/>
          </a:solidFill>
          <a:ln>
            <a:solidFill>
              <a:srgbClr val="936C2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0596816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1831394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8562013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304800" y="1506611"/>
            <a:ext cx="4191000" cy="455575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06611"/>
            <a:ext cx="4343400" cy="455575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cxnSp>
        <p:nvCxnSpPr>
          <p:cNvPr id="15" name="Straight Connector 14"/>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12"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3427663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DNA_graphicV2-01.png"/>
          <p:cNvPicPr>
            <a:picLocks noChangeAspect="1"/>
          </p:cNvPicPr>
          <p:nvPr userDrawn="1"/>
        </p:nvPicPr>
        <p:blipFill>
          <a:blip r:embed="rId2">
            <a:alphaModFix amt="50000"/>
          </a:blip>
          <a:stretch>
            <a:fillRect/>
          </a:stretch>
        </p:blipFill>
        <p:spPr>
          <a:xfrm>
            <a:off x="304800" y="1161680"/>
            <a:ext cx="8839200" cy="5913598"/>
          </a:xfrm>
          <a:prstGeom prst="rect">
            <a:avLst/>
          </a:prstGeom>
        </p:spPr>
      </p:pic>
      <p:sp>
        <p:nvSpPr>
          <p:cNvPr id="22"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304800" y="1462055"/>
            <a:ext cx="8686800" cy="4525963"/>
          </a:xfrm>
        </p:spPr>
        <p:txBody>
          <a:bodyPr/>
          <a:lstStyle>
            <a:lvl1pP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endParaRPr kumimoji="0" lang="en-US"/>
          </a:p>
        </p:txBody>
      </p:sp>
      <p:cxnSp>
        <p:nvCxnSpPr>
          <p:cNvPr id="12" name="Straight Connector 11"/>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5211033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29588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Picture 6" descr="CPR-PPT-Cover-Blue.png"/>
          <p:cNvPicPr>
            <a:picLocks noChangeAspect="1"/>
          </p:cNvPicPr>
          <p:nvPr userDrawn="1"/>
        </p:nvPicPr>
        <p:blipFill>
          <a:blip r:embed="rId2"/>
          <a:srcRect t="9968"/>
          <a:stretch>
            <a:fillRect/>
          </a:stretch>
        </p:blipFill>
        <p:spPr>
          <a:xfrm>
            <a:off x="-36288" y="1279071"/>
            <a:ext cx="9252857" cy="6082992"/>
          </a:xfrm>
          <a:prstGeom prst="rect">
            <a:avLst/>
          </a:prstGeom>
        </p:spPr>
      </p:pic>
      <p:sp>
        <p:nvSpPr>
          <p:cNvPr id="29" name="Title 28"/>
          <p:cNvSpPr>
            <a:spLocks noGrp="1"/>
          </p:cNvSpPr>
          <p:nvPr>
            <p:ph type="ctrTitle"/>
          </p:nvPr>
        </p:nvSpPr>
        <p:spPr>
          <a:xfrm>
            <a:off x="514350" y="1597744"/>
            <a:ext cx="8324850" cy="713486"/>
          </a:xfrm>
        </p:spPr>
        <p:txBody>
          <a:bodyPr anchor="t">
            <a:normAutofit/>
          </a:bodyPr>
          <a:lstStyle>
            <a:lvl1pPr>
              <a:defRPr sz="3000" b="0" i="0" cap="none">
                <a:solidFill>
                  <a:srgbClr val="FFFFFE"/>
                </a:solidFill>
                <a:latin typeface="Georgia"/>
                <a:cs typeface="Georgia"/>
              </a:defRPr>
            </a:lvl1pPr>
          </a:lstStyle>
          <a:p>
            <a:r>
              <a:rPr kumimoji="0" lang="en-US"/>
              <a:t>Click to edit Master title style</a:t>
            </a:r>
          </a:p>
        </p:txBody>
      </p:sp>
      <p:sp>
        <p:nvSpPr>
          <p:cNvPr id="9" name="Subtitle 8"/>
          <p:cNvSpPr>
            <a:spLocks noGrp="1"/>
          </p:cNvSpPr>
          <p:nvPr>
            <p:ph type="subTitle" idx="1"/>
          </p:nvPr>
        </p:nvSpPr>
        <p:spPr>
          <a:xfrm>
            <a:off x="514350" y="2311230"/>
            <a:ext cx="8324850" cy="914400"/>
          </a:xfrm>
        </p:spPr>
        <p:txBody>
          <a:bodyPr anchor="t"/>
          <a:lstStyle>
            <a:lvl1pPr marL="0" indent="0" algn="l">
              <a:buNone/>
              <a:defRPr sz="1800">
                <a:solidFill>
                  <a:srgbClr val="FFFFFE"/>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pic>
        <p:nvPicPr>
          <p:cNvPr id="10" name="Picture 9" descr="CPRIT-Logo-Horz.-color.png"/>
          <p:cNvPicPr>
            <a:picLocks noChangeAspect="1"/>
          </p:cNvPicPr>
          <p:nvPr userDrawn="1"/>
        </p:nvPicPr>
        <p:blipFill>
          <a:blip r:embed="rId3"/>
          <a:stretch>
            <a:fillRect/>
          </a:stretch>
        </p:blipFill>
        <p:spPr>
          <a:xfrm>
            <a:off x="514350" y="323133"/>
            <a:ext cx="4057650" cy="670764"/>
          </a:xfrm>
          <a:prstGeom prst="rect">
            <a:avLst/>
          </a:prstGeom>
        </p:spPr>
      </p:pic>
      <p:sp>
        <p:nvSpPr>
          <p:cNvPr id="12" name="Text Placeholder 11"/>
          <p:cNvSpPr>
            <a:spLocks noGrp="1"/>
          </p:cNvSpPr>
          <p:nvPr>
            <p:ph type="body" sz="quarter" idx="10"/>
          </p:nvPr>
        </p:nvSpPr>
        <p:spPr>
          <a:xfrm>
            <a:off x="514350" y="3429000"/>
            <a:ext cx="2533650" cy="449262"/>
          </a:xfrm>
        </p:spPr>
        <p:txBody>
          <a:bodyPr>
            <a:noAutofit/>
          </a:bodyPr>
          <a:lstStyle>
            <a:lvl1pPr>
              <a:buFontTx/>
              <a:buNone/>
              <a:defRPr sz="1050">
                <a:solidFill>
                  <a:schemeClr val="bg2"/>
                </a:solidFill>
              </a:defRPr>
            </a:lvl1pPr>
            <a:lvl2pPr>
              <a:buFontTx/>
              <a:buNone/>
              <a:defRPr sz="900"/>
            </a:lvl2pPr>
            <a:lvl3pPr>
              <a:buFontTx/>
              <a:buNone/>
              <a:defRPr sz="900"/>
            </a:lvl3pPr>
            <a:lvl4pPr>
              <a:buFontTx/>
              <a:buNone/>
              <a:defRPr sz="900"/>
            </a:lvl4pPr>
            <a:lvl5pPr>
              <a:buFontTx/>
              <a:buNone/>
              <a:defRPr sz="900"/>
            </a:lvl5pPr>
          </a:lstStyle>
          <a:p>
            <a:pPr lvl="0"/>
            <a:r>
              <a:rPr lang="en-US"/>
              <a:t>Click to edit Master text styles</a:t>
            </a:r>
          </a:p>
        </p:txBody>
      </p:sp>
    </p:spTree>
    <p:extLst>
      <p:ext uri="{BB962C8B-B14F-4D97-AF65-F5344CB8AC3E}">
        <p14:creationId xmlns:p14="http://schemas.microsoft.com/office/powerpoint/2010/main" val="127045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6" name="Slide Number Placeholder 16"/>
          <p:cNvSpPr txBox="1">
            <a:spLocks/>
          </p:cNvSpPr>
          <p:nvPr userDrawn="1"/>
        </p:nvSpPr>
        <p:spPr>
          <a:xfrm>
            <a:off x="8602132" y="6356350"/>
            <a:ext cx="38946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936C2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DCED0BE-F68D-3342-A8FD-8BDB0A412035}"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1292223"/>
            <a:ext cx="9144000" cy="5565779"/>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endParaRPr lang="en-US" sz="1350">
              <a:solidFill>
                <a:srgbClr val="D4D2BA"/>
              </a:solidFill>
            </a:endParaRPr>
          </a:p>
        </p:txBody>
      </p:sp>
      <p:sp>
        <p:nvSpPr>
          <p:cNvPr id="29" name="Title 28"/>
          <p:cNvSpPr>
            <a:spLocks noGrp="1"/>
          </p:cNvSpPr>
          <p:nvPr>
            <p:ph type="ctrTitle"/>
          </p:nvPr>
        </p:nvSpPr>
        <p:spPr>
          <a:xfrm>
            <a:off x="514350" y="1597744"/>
            <a:ext cx="8324850" cy="713486"/>
          </a:xfrm>
        </p:spPr>
        <p:txBody>
          <a:bodyPr anchor="t">
            <a:normAutofit/>
          </a:bodyPr>
          <a:lstStyle>
            <a:lvl1pPr>
              <a:defRPr sz="3000" b="0" i="0" cap="none">
                <a:solidFill>
                  <a:srgbClr val="FFFFFE"/>
                </a:solidFill>
                <a:latin typeface="Georgia"/>
                <a:cs typeface="Georgia"/>
              </a:defRPr>
            </a:lvl1pPr>
          </a:lstStyle>
          <a:p>
            <a:r>
              <a:rPr kumimoji="0" lang="en-US"/>
              <a:t>Click to edit Master title style</a:t>
            </a:r>
          </a:p>
        </p:txBody>
      </p:sp>
      <p:sp>
        <p:nvSpPr>
          <p:cNvPr id="9" name="Subtitle 8"/>
          <p:cNvSpPr>
            <a:spLocks noGrp="1"/>
          </p:cNvSpPr>
          <p:nvPr>
            <p:ph type="subTitle" idx="1"/>
          </p:nvPr>
        </p:nvSpPr>
        <p:spPr>
          <a:xfrm>
            <a:off x="514350" y="2311230"/>
            <a:ext cx="8324850" cy="914400"/>
          </a:xfrm>
        </p:spPr>
        <p:txBody>
          <a:bodyPr anchor="t"/>
          <a:lstStyle>
            <a:lvl1pPr marL="0" indent="0" algn="l">
              <a:buNone/>
              <a:defRPr sz="1800">
                <a:solidFill>
                  <a:srgbClr val="FFFFFE"/>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pic>
        <p:nvPicPr>
          <p:cNvPr id="10" name="Picture 9" descr="CPRIT-Logo-Horz.-color.png"/>
          <p:cNvPicPr>
            <a:picLocks noChangeAspect="1"/>
          </p:cNvPicPr>
          <p:nvPr userDrawn="1"/>
        </p:nvPicPr>
        <p:blipFill>
          <a:blip r:embed="rId2"/>
          <a:stretch>
            <a:fillRect/>
          </a:stretch>
        </p:blipFill>
        <p:spPr>
          <a:xfrm>
            <a:off x="514350" y="323133"/>
            <a:ext cx="4057650" cy="670764"/>
          </a:xfrm>
          <a:prstGeom prst="rect">
            <a:avLst/>
          </a:prstGeom>
        </p:spPr>
      </p:pic>
      <p:sp>
        <p:nvSpPr>
          <p:cNvPr id="12" name="Text Placeholder 11"/>
          <p:cNvSpPr>
            <a:spLocks noGrp="1"/>
          </p:cNvSpPr>
          <p:nvPr>
            <p:ph type="body" sz="quarter" idx="10"/>
          </p:nvPr>
        </p:nvSpPr>
        <p:spPr>
          <a:xfrm>
            <a:off x="514350" y="3429000"/>
            <a:ext cx="2533650" cy="449262"/>
          </a:xfrm>
        </p:spPr>
        <p:txBody>
          <a:bodyPr>
            <a:noAutofit/>
          </a:bodyPr>
          <a:lstStyle>
            <a:lvl1pPr>
              <a:buFontTx/>
              <a:buNone/>
              <a:defRPr sz="1050">
                <a:solidFill>
                  <a:schemeClr val="bg2"/>
                </a:solidFill>
              </a:defRPr>
            </a:lvl1pPr>
            <a:lvl2pPr>
              <a:buFontTx/>
              <a:buNone/>
              <a:defRPr sz="900"/>
            </a:lvl2pPr>
            <a:lvl3pPr>
              <a:buFontTx/>
              <a:buNone/>
              <a:defRPr sz="900"/>
            </a:lvl3pPr>
            <a:lvl4pPr>
              <a:buFontTx/>
              <a:buNone/>
              <a:defRPr sz="900"/>
            </a:lvl4pPr>
            <a:lvl5pPr>
              <a:buFontTx/>
              <a:buNone/>
              <a:defRPr sz="900"/>
            </a:lvl5pPr>
          </a:lstStyle>
          <a:p>
            <a:pPr lvl="0"/>
            <a:r>
              <a:rPr lang="en-US"/>
              <a:t>Click to edit Master text styles</a:t>
            </a:r>
          </a:p>
        </p:txBody>
      </p:sp>
    </p:spTree>
    <p:extLst>
      <p:ext uri="{BB962C8B-B14F-4D97-AF65-F5344CB8AC3E}">
        <p14:creationId xmlns:p14="http://schemas.microsoft.com/office/powerpoint/2010/main" val="24975484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NA_graphicV2-01.png"/>
          <p:cNvPicPr>
            <a:picLocks noChangeAspect="1"/>
          </p:cNvPicPr>
          <p:nvPr userDrawn="1"/>
        </p:nvPicPr>
        <p:blipFill>
          <a:blip r:embed="rId2">
            <a:alphaModFix amt="50000"/>
          </a:blip>
          <a:stretch>
            <a:fillRect/>
          </a:stretch>
        </p:blipFill>
        <p:spPr>
          <a:xfrm>
            <a:off x="304800" y="1161680"/>
            <a:ext cx="8839200" cy="5913598"/>
          </a:xfrm>
          <a:prstGeom prst="rect">
            <a:avLst/>
          </a:prstGeom>
        </p:spPr>
      </p:pic>
      <p:sp>
        <p:nvSpPr>
          <p:cNvPr id="22"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304800" y="1462057"/>
            <a:ext cx="8686800" cy="4525963"/>
          </a:xfrm>
        </p:spPr>
        <p:txBody>
          <a:bodyPr/>
          <a:lstStyle>
            <a:lvl1pPr>
              <a:defRPr b="0">
                <a:solidFill>
                  <a:schemeClr val="tx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12" name="Straight Connector 11"/>
          <p:cNvCxnSpPr/>
          <p:nvPr userDrawn="1"/>
        </p:nvCxnSpPr>
        <p:spPr>
          <a:xfrm>
            <a:off x="304800" y="871096"/>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8997537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descr="DNA_graphic_background_LightBlue.png"/>
          <p:cNvPicPr>
            <a:picLocks noChangeAspect="1"/>
          </p:cNvPicPr>
          <p:nvPr userDrawn="1"/>
        </p:nvPicPr>
        <p:blipFill>
          <a:blip r:embed="rId2"/>
          <a:srcRect t="34589"/>
          <a:stretch>
            <a:fillRect/>
          </a:stretch>
        </p:blipFill>
        <p:spPr>
          <a:xfrm>
            <a:off x="304801" y="1275727"/>
            <a:ext cx="8839213" cy="5781848"/>
          </a:xfrm>
          <a:prstGeom prst="rect">
            <a:avLst/>
          </a:prstGeom>
        </p:spPr>
      </p:pic>
      <p:sp>
        <p:nvSpPr>
          <p:cNvPr id="22"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304800" y="1462057"/>
            <a:ext cx="8686800" cy="4525963"/>
          </a:xfrm>
        </p:spPr>
        <p:txBody>
          <a:bodyPr/>
          <a:lstStyle>
            <a:lvl1pPr>
              <a:defRPr b="0">
                <a:solidFill>
                  <a:schemeClr val="tx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12" name="Straight Connector 11"/>
          <p:cNvCxnSpPr/>
          <p:nvPr userDrawn="1"/>
        </p:nvCxnSpPr>
        <p:spPr>
          <a:xfrm>
            <a:off x="307848" y="807956"/>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1858692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DNA_graphic_background_DarkBlue.png"/>
          <p:cNvPicPr>
            <a:picLocks noChangeAspect="1"/>
          </p:cNvPicPr>
          <p:nvPr userDrawn="1"/>
        </p:nvPicPr>
        <p:blipFill>
          <a:blip r:embed="rId2"/>
          <a:stretch>
            <a:fillRect/>
          </a:stretch>
        </p:blipFill>
        <p:spPr>
          <a:xfrm>
            <a:off x="304800" y="-1781629"/>
            <a:ext cx="8839200" cy="8839200"/>
          </a:xfrm>
          <a:prstGeom prst="rect">
            <a:avLst/>
          </a:prstGeom>
        </p:spPr>
      </p:pic>
      <p:sp>
        <p:nvSpPr>
          <p:cNvPr id="22"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304800" y="1462057"/>
            <a:ext cx="8686800" cy="4525963"/>
          </a:xfrm>
        </p:spPr>
        <p:txBody>
          <a:bodyPr/>
          <a:lstStyle>
            <a:lvl1pPr>
              <a:defRPr b="0">
                <a:solidFill>
                  <a:schemeClr val="tx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12" name="Straight Connector 11"/>
          <p:cNvCxnSpPr/>
          <p:nvPr userDrawn="1"/>
        </p:nvCxnSpPr>
        <p:spPr>
          <a:xfrm>
            <a:off x="307848" y="854451"/>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41936206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4800" y="1462057"/>
            <a:ext cx="8686800" cy="45259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4" name="Picture 13" descr="CPRIT-Logo-Horz.-color.png"/>
          <p:cNvPicPr>
            <a:picLocks noChangeAspect="1"/>
          </p:cNvPicPr>
          <p:nvPr userDrawn="1"/>
        </p:nvPicPr>
        <p:blipFill>
          <a:blip r:embed="rId2"/>
          <a:stretch>
            <a:fillRect/>
          </a:stretch>
        </p:blipFill>
        <p:spPr>
          <a:xfrm>
            <a:off x="304800" y="6231011"/>
            <a:ext cx="2305050" cy="381044"/>
          </a:xfrm>
          <a:prstGeom prst="rect">
            <a:avLst/>
          </a:prstGeom>
        </p:spPr>
      </p:pic>
      <p:cxnSp>
        <p:nvCxnSpPr>
          <p:cNvPr id="15" name="Straight Connector 14"/>
          <p:cNvCxnSpPr/>
          <p:nvPr userDrawn="1"/>
        </p:nvCxnSpPr>
        <p:spPr>
          <a:xfrm>
            <a:off x="307848" y="893197"/>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8"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7279430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4D2BA"/>
              </a:solidFill>
            </a:endParaRPr>
          </a:p>
        </p:txBody>
      </p:sp>
      <p:sp>
        <p:nvSpPr>
          <p:cNvPr id="10" name="Title 21"/>
          <p:cNvSpPr>
            <a:spLocks noGrp="1"/>
          </p:cNvSpPr>
          <p:nvPr>
            <p:ph type="title"/>
          </p:nvPr>
        </p:nvSpPr>
        <p:spPr>
          <a:xfrm>
            <a:off x="254001" y="643468"/>
            <a:ext cx="2355850" cy="4525963"/>
          </a:xfrm>
        </p:spPr>
        <p:txBody>
          <a:bodyPr anchor="t">
            <a:normAutofit/>
          </a:bodyPr>
          <a:lstStyle>
            <a:lvl1pPr>
              <a:defRPr sz="24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8" y="643469"/>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1" y="5762896"/>
            <a:ext cx="2184400" cy="828652"/>
          </a:xfrm>
          <a:prstGeom prst="rect">
            <a:avLst/>
          </a:prstGeom>
        </p:spPr>
      </p:pic>
    </p:spTree>
    <p:extLst>
      <p:ext uri="{BB962C8B-B14F-4D97-AF65-F5344CB8AC3E}">
        <p14:creationId xmlns:p14="http://schemas.microsoft.com/office/powerpoint/2010/main" val="30661374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8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rgbClr val="492F3B"/>
          </a:solidFill>
          <a:ln>
            <a:solidFill>
              <a:srgbClr val="492F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4D2BA"/>
              </a:solidFill>
            </a:endParaRPr>
          </a:p>
        </p:txBody>
      </p:sp>
      <p:sp>
        <p:nvSpPr>
          <p:cNvPr id="10" name="Title 21"/>
          <p:cNvSpPr>
            <a:spLocks noGrp="1"/>
          </p:cNvSpPr>
          <p:nvPr>
            <p:ph type="title"/>
          </p:nvPr>
        </p:nvSpPr>
        <p:spPr>
          <a:xfrm>
            <a:off x="254001" y="643468"/>
            <a:ext cx="2355850" cy="4525963"/>
          </a:xfrm>
        </p:spPr>
        <p:txBody>
          <a:bodyPr anchor="t">
            <a:normAutofit/>
          </a:bodyPr>
          <a:lstStyle>
            <a:lvl1pPr>
              <a:defRPr sz="24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8" y="643469"/>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1" y="5762896"/>
            <a:ext cx="2184400" cy="828652"/>
          </a:xfrm>
          <a:prstGeom prst="rect">
            <a:avLst/>
          </a:prstGeom>
        </p:spPr>
      </p:pic>
    </p:spTree>
    <p:extLst>
      <p:ext uri="{BB962C8B-B14F-4D97-AF65-F5344CB8AC3E}">
        <p14:creationId xmlns:p14="http://schemas.microsoft.com/office/powerpoint/2010/main" val="1745181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9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bg1"/>
          </a:solidFill>
          <a:ln>
            <a:solidFill>
              <a:srgbClr val="D4D2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4D2BA"/>
              </a:solidFill>
            </a:endParaRPr>
          </a:p>
        </p:txBody>
      </p:sp>
      <p:sp>
        <p:nvSpPr>
          <p:cNvPr id="10" name="Title 21"/>
          <p:cNvSpPr>
            <a:spLocks noGrp="1"/>
          </p:cNvSpPr>
          <p:nvPr>
            <p:ph type="title"/>
          </p:nvPr>
        </p:nvSpPr>
        <p:spPr>
          <a:xfrm>
            <a:off x="254001" y="643468"/>
            <a:ext cx="2355850" cy="4525963"/>
          </a:xfrm>
        </p:spPr>
        <p:txBody>
          <a:bodyPr anchor="t">
            <a:normAutofit/>
          </a:bodyPr>
          <a:lstStyle>
            <a:lvl1pPr>
              <a:defRPr sz="24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8" y="643469"/>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1" y="5762896"/>
            <a:ext cx="2184400" cy="828652"/>
          </a:xfrm>
          <a:prstGeom prst="rect">
            <a:avLst/>
          </a:prstGeom>
        </p:spPr>
      </p:pic>
    </p:spTree>
    <p:extLst>
      <p:ext uri="{BB962C8B-B14F-4D97-AF65-F5344CB8AC3E}">
        <p14:creationId xmlns:p14="http://schemas.microsoft.com/office/powerpoint/2010/main" val="38647768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0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bg1"/>
          </a:solidFill>
          <a:ln>
            <a:solidFill>
              <a:srgbClr val="D4D2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4D2BA"/>
              </a:solidFill>
            </a:endParaRPr>
          </a:p>
        </p:txBody>
      </p:sp>
      <p:pic>
        <p:nvPicPr>
          <p:cNvPr id="8" name="Picture 7" descr="CPRIT-Logo-VERT.-color.png"/>
          <p:cNvPicPr>
            <a:picLocks noChangeAspect="1"/>
          </p:cNvPicPr>
          <p:nvPr userDrawn="1"/>
        </p:nvPicPr>
        <p:blipFill>
          <a:blip r:embed="rId2"/>
          <a:stretch>
            <a:fillRect/>
          </a:stretch>
        </p:blipFill>
        <p:spPr>
          <a:xfrm>
            <a:off x="254001" y="5762896"/>
            <a:ext cx="2184400" cy="828652"/>
          </a:xfrm>
          <a:prstGeom prst="rect">
            <a:avLst/>
          </a:prstGeom>
        </p:spPr>
      </p:pic>
      <p:sp>
        <p:nvSpPr>
          <p:cNvPr id="9" name="Text Placeholder 4"/>
          <p:cNvSpPr txBox="1">
            <a:spLocks/>
          </p:cNvSpPr>
          <p:nvPr userDrawn="1"/>
        </p:nvSpPr>
        <p:spPr>
          <a:xfrm>
            <a:off x="155420" y="1446346"/>
            <a:ext cx="2474698" cy="5118284"/>
          </a:xfrm>
          <a:prstGeom prst="rect">
            <a:avLst/>
          </a:prstGeom>
        </p:spPr>
        <p:txBody>
          <a:bodyPr vert="horz" lIns="68580" tIns="34290" rIns="68580" bIns="34290" rtlCol="0">
            <a:noAutofit/>
          </a:bodyPr>
          <a:lstStyle>
            <a:lvl1pPr marL="233363" indent="-233363" algn="l" rtl="0" fontAlgn="base">
              <a:lnSpc>
                <a:spcPct val="100000"/>
              </a:lnSpc>
              <a:spcBef>
                <a:spcPts val="575"/>
              </a:spcBef>
              <a:spcAft>
                <a:spcPts val="75"/>
              </a:spcAft>
              <a:buClr>
                <a:schemeClr val="accent1"/>
              </a:buClr>
              <a:buSzPct val="80000"/>
              <a:buFont typeface="Arial" pitchFamily="34" charset="0"/>
              <a:buChar char="•"/>
              <a:defRPr sz="2200" b="0" spc="-80" baseline="0">
                <a:solidFill>
                  <a:srgbClr val="000000"/>
                </a:solidFill>
                <a:latin typeface="+mj-lt"/>
                <a:ea typeface="+mn-ea"/>
                <a:cs typeface="+mn-cs"/>
              </a:defRPr>
            </a:lvl1pPr>
            <a:lvl2pPr marL="463550" indent="-230188" algn="l" rtl="0" fontAlgn="base">
              <a:lnSpc>
                <a:spcPct val="100000"/>
              </a:lnSpc>
              <a:spcBef>
                <a:spcPts val="575"/>
              </a:spcBef>
              <a:spcAft>
                <a:spcPts val="75"/>
              </a:spcAft>
              <a:buClr>
                <a:schemeClr val="accent1"/>
              </a:buClr>
              <a:buSzPct val="80000"/>
              <a:buFont typeface="Arial" pitchFamily="34" charset="0"/>
              <a:buChar char="−"/>
              <a:defRPr sz="2000" spc="-80" baseline="0">
                <a:solidFill>
                  <a:srgbClr val="000000"/>
                </a:solidFill>
                <a:latin typeface="+mj-lt"/>
              </a:defRPr>
            </a:lvl2pPr>
            <a:lvl3pPr marL="569913" indent="-228600" algn="l" rtl="0" fontAlgn="base">
              <a:lnSpc>
                <a:spcPct val="100000"/>
              </a:lnSpc>
              <a:spcBef>
                <a:spcPts val="575"/>
              </a:spcBef>
              <a:spcAft>
                <a:spcPts val="75"/>
              </a:spcAft>
              <a:buClr>
                <a:schemeClr val="accent1"/>
              </a:buClr>
              <a:buSzPct val="80000"/>
              <a:buFont typeface="Wingdings" pitchFamily="2" charset="2"/>
              <a:buChar char="§"/>
              <a:defRPr spc="-80" baseline="0">
                <a:solidFill>
                  <a:srgbClr val="000000"/>
                </a:solidFill>
                <a:latin typeface="+mj-lt"/>
              </a:defRPr>
            </a:lvl3pPr>
            <a:lvl4pPr marL="804863" indent="-234950" algn="l" rtl="0" fontAlgn="base">
              <a:lnSpc>
                <a:spcPct val="100000"/>
              </a:lnSpc>
              <a:spcBef>
                <a:spcPts val="575"/>
              </a:spcBef>
              <a:spcAft>
                <a:spcPts val="75"/>
              </a:spcAft>
              <a:buClr>
                <a:schemeClr val="accent1"/>
              </a:buClr>
              <a:buSzPct val="80000"/>
              <a:buFont typeface="Arial" pitchFamily="34" charset="0"/>
              <a:buChar char="•"/>
              <a:defRPr sz="1600" spc="-80" baseline="0">
                <a:solidFill>
                  <a:srgbClr val="000000"/>
                </a:solidFill>
                <a:latin typeface="+mj-lt"/>
              </a:defRPr>
            </a:lvl4pPr>
            <a:lvl5pPr marL="969963" indent="-223838" algn="l" rtl="0" fontAlgn="base">
              <a:lnSpc>
                <a:spcPct val="100000"/>
              </a:lnSpc>
              <a:spcBef>
                <a:spcPts val="575"/>
              </a:spcBef>
              <a:spcAft>
                <a:spcPts val="75"/>
              </a:spcAft>
              <a:buClr>
                <a:schemeClr val="accent1"/>
              </a:buClr>
              <a:buSzPct val="70000"/>
              <a:buFont typeface="Arial" pitchFamily="34" charset="0"/>
              <a:buChar char="−"/>
              <a:defRPr sz="1400" spc="-80" baseline="0">
                <a:solidFill>
                  <a:srgbClr val="000000"/>
                </a:solidFill>
                <a:latin typeface="+mj-lt"/>
              </a:defRPr>
            </a:lvl5pPr>
            <a:lvl6pPr marL="22304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9pPr>
          </a:lstStyle>
          <a:p>
            <a:pPr marL="172641" lvl="1" indent="-169069" defTabSz="342900">
              <a:buClrTx/>
            </a:pPr>
            <a:endParaRPr lang="en-US" sz="1200">
              <a:solidFill>
                <a:srgbClr val="3D3D3C"/>
              </a:solidFill>
              <a:latin typeface="Calibri" pitchFamily="34" charset="0"/>
            </a:endParaRPr>
          </a:p>
        </p:txBody>
      </p:sp>
      <p:sp>
        <p:nvSpPr>
          <p:cNvPr id="11" name="Content Placeholder 5"/>
          <p:cNvSpPr txBox="1">
            <a:spLocks/>
          </p:cNvSpPr>
          <p:nvPr userDrawn="1"/>
        </p:nvSpPr>
        <p:spPr>
          <a:xfrm rot="16200000">
            <a:off x="92750" y="3785958"/>
            <a:ext cx="5776368" cy="385233"/>
          </a:xfrm>
          <a:prstGeom prst="rect">
            <a:avLst/>
          </a:prstGeom>
          <a:solidFill>
            <a:schemeClr val="tx1">
              <a:lumMod val="75000"/>
            </a:schemeClr>
          </a:solidFill>
        </p:spPr>
        <p:txBody>
          <a:bodyPr vert="horz">
            <a:normAutofit/>
          </a:bodyPr>
          <a:lstStyle>
            <a:lvl1pPr marL="342900" indent="-342900" algn="l" rtl="0" eaLnBrk="1" latinLnBrk="0" hangingPunct="1">
              <a:spcBef>
                <a:spcPct val="20000"/>
              </a:spcBef>
              <a:buClrTx/>
              <a:buSzPct val="70000"/>
              <a:buFont typeface="Arial"/>
              <a:buChar char="•"/>
              <a:defRPr kumimoji="0" sz="3200" kern="1200">
                <a:solidFill>
                  <a:schemeClr val="bg2"/>
                </a:solidFill>
                <a:latin typeface="+mn-lt"/>
                <a:ea typeface="+mn-ea"/>
                <a:cs typeface="+mn-cs"/>
              </a:defRPr>
            </a:lvl1pPr>
            <a:lvl2pPr marL="742950" indent="-285750" algn="l" rtl="0" eaLnBrk="1" latinLnBrk="0" hangingPunct="1">
              <a:spcBef>
                <a:spcPct val="20000"/>
              </a:spcBef>
              <a:buClrTx/>
              <a:buSzPct val="70000"/>
              <a:buFont typeface="Arial"/>
              <a:buChar char="•"/>
              <a:defRPr kumimoji="0" sz="2800" kern="1200">
                <a:solidFill>
                  <a:schemeClr val="bg2"/>
                </a:solidFill>
                <a:latin typeface="+mn-lt"/>
                <a:ea typeface="+mn-ea"/>
                <a:cs typeface="+mn-cs"/>
              </a:defRPr>
            </a:lvl2pPr>
            <a:lvl3pPr marL="1143000" indent="-228600" algn="l" rtl="0" eaLnBrk="1" latinLnBrk="0" hangingPunct="1">
              <a:spcBef>
                <a:spcPct val="20000"/>
              </a:spcBef>
              <a:buClrTx/>
              <a:buSzPct val="70000"/>
              <a:buFont typeface="Arial"/>
              <a:buChar char="•"/>
              <a:defRPr kumimoji="0" sz="2400" kern="1200">
                <a:solidFill>
                  <a:schemeClr val="bg2"/>
                </a:solidFill>
                <a:latin typeface="+mn-lt"/>
                <a:ea typeface="+mn-ea"/>
                <a:cs typeface="+mn-cs"/>
              </a:defRPr>
            </a:lvl3pPr>
            <a:lvl4pPr marL="1600200" indent="-228600" algn="l" rtl="0" eaLnBrk="1" latinLnBrk="0" hangingPunct="1">
              <a:spcBef>
                <a:spcPct val="20000"/>
              </a:spcBef>
              <a:buClrTx/>
              <a:buSzPct val="70000"/>
              <a:buFont typeface="Arial"/>
              <a:buChar char="•"/>
              <a:defRPr kumimoji="0" sz="2000" kern="1200">
                <a:solidFill>
                  <a:schemeClr val="bg2"/>
                </a:solidFill>
                <a:latin typeface="+mn-lt"/>
                <a:ea typeface="+mn-ea"/>
                <a:cs typeface="+mn-cs"/>
              </a:defRPr>
            </a:lvl4pPr>
            <a:lvl5pPr marL="2057400" indent="-228600" algn="l" rtl="0" eaLnBrk="1" latinLnBrk="0" hangingPunct="1">
              <a:spcBef>
                <a:spcPct val="20000"/>
              </a:spcBef>
              <a:buClrTx/>
              <a:buSzPct val="60000"/>
              <a:buFont typeface="Arial"/>
              <a:buChar char="•"/>
              <a:defRPr kumimoji="0" sz="1800" kern="1200">
                <a:solidFill>
                  <a:schemeClr val="bg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914400">
              <a:buFont typeface="Arial"/>
              <a:buNone/>
            </a:pPr>
            <a:r>
              <a:rPr lang="en-US" sz="1350" b="1">
                <a:solidFill>
                  <a:srgbClr val="FFFFFE"/>
                </a:solidFill>
                <a:cs typeface="Arial"/>
              </a:rPr>
              <a:t> </a:t>
            </a:r>
          </a:p>
        </p:txBody>
      </p:sp>
      <p:cxnSp>
        <p:nvCxnSpPr>
          <p:cNvPr id="13" name="Straight Connector 12"/>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1" y="0"/>
            <a:ext cx="9144001" cy="1217448"/>
          </a:xfrm>
          <a:prstGeom prst="rect">
            <a:avLst/>
          </a:prstGeom>
          <a:solidFill>
            <a:schemeClr val="bg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4D2BA"/>
              </a:solidFill>
            </a:endParaRPr>
          </a:p>
        </p:txBody>
      </p:sp>
      <p:sp>
        <p:nvSpPr>
          <p:cNvPr id="19"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0" name="Content Placeholder 5"/>
          <p:cNvSpPr txBox="1">
            <a:spLocks/>
          </p:cNvSpPr>
          <p:nvPr userDrawn="1"/>
        </p:nvSpPr>
        <p:spPr>
          <a:xfrm>
            <a:off x="-26277" y="1095988"/>
            <a:ext cx="9196554" cy="385233"/>
          </a:xfrm>
          <a:prstGeom prst="rect">
            <a:avLst/>
          </a:prstGeom>
          <a:solidFill>
            <a:schemeClr val="tx1">
              <a:lumMod val="75000"/>
            </a:schemeClr>
          </a:solidFill>
        </p:spPr>
        <p:txBody>
          <a:bodyPr vert="horz">
            <a:normAutofit/>
          </a:bodyPr>
          <a:lstStyle>
            <a:lvl1pPr marL="342900" indent="-342900" algn="l" rtl="0" eaLnBrk="1" latinLnBrk="0" hangingPunct="1">
              <a:spcBef>
                <a:spcPct val="20000"/>
              </a:spcBef>
              <a:buClrTx/>
              <a:buSzPct val="70000"/>
              <a:buFont typeface="Arial"/>
              <a:buChar char="•"/>
              <a:defRPr kumimoji="0" sz="3200" kern="1200">
                <a:solidFill>
                  <a:schemeClr val="bg2"/>
                </a:solidFill>
                <a:latin typeface="+mn-lt"/>
                <a:ea typeface="+mn-ea"/>
                <a:cs typeface="+mn-cs"/>
              </a:defRPr>
            </a:lvl1pPr>
            <a:lvl2pPr marL="742950" indent="-285750" algn="l" rtl="0" eaLnBrk="1" latinLnBrk="0" hangingPunct="1">
              <a:spcBef>
                <a:spcPct val="20000"/>
              </a:spcBef>
              <a:buClrTx/>
              <a:buSzPct val="70000"/>
              <a:buFont typeface="Arial"/>
              <a:buChar char="•"/>
              <a:defRPr kumimoji="0" sz="2800" kern="1200">
                <a:solidFill>
                  <a:schemeClr val="bg2"/>
                </a:solidFill>
                <a:latin typeface="+mn-lt"/>
                <a:ea typeface="+mn-ea"/>
                <a:cs typeface="+mn-cs"/>
              </a:defRPr>
            </a:lvl2pPr>
            <a:lvl3pPr marL="1143000" indent="-228600" algn="l" rtl="0" eaLnBrk="1" latinLnBrk="0" hangingPunct="1">
              <a:spcBef>
                <a:spcPct val="20000"/>
              </a:spcBef>
              <a:buClrTx/>
              <a:buSzPct val="70000"/>
              <a:buFont typeface="Arial"/>
              <a:buChar char="•"/>
              <a:defRPr kumimoji="0" sz="2400" kern="1200">
                <a:solidFill>
                  <a:schemeClr val="bg2"/>
                </a:solidFill>
                <a:latin typeface="+mn-lt"/>
                <a:ea typeface="+mn-ea"/>
                <a:cs typeface="+mn-cs"/>
              </a:defRPr>
            </a:lvl3pPr>
            <a:lvl4pPr marL="1600200" indent="-228600" algn="l" rtl="0" eaLnBrk="1" latinLnBrk="0" hangingPunct="1">
              <a:spcBef>
                <a:spcPct val="20000"/>
              </a:spcBef>
              <a:buClrTx/>
              <a:buSzPct val="70000"/>
              <a:buFont typeface="Arial"/>
              <a:buChar char="•"/>
              <a:defRPr kumimoji="0" sz="2000" kern="1200">
                <a:solidFill>
                  <a:schemeClr val="bg2"/>
                </a:solidFill>
                <a:latin typeface="+mn-lt"/>
                <a:ea typeface="+mn-ea"/>
                <a:cs typeface="+mn-cs"/>
              </a:defRPr>
            </a:lvl4pPr>
            <a:lvl5pPr marL="2057400" indent="-228600" algn="l" rtl="0" eaLnBrk="1" latinLnBrk="0" hangingPunct="1">
              <a:spcBef>
                <a:spcPct val="20000"/>
              </a:spcBef>
              <a:buClrTx/>
              <a:buSzPct val="60000"/>
              <a:buFont typeface="Arial"/>
              <a:buChar char="•"/>
              <a:defRPr kumimoji="0" sz="1800" kern="1200">
                <a:solidFill>
                  <a:schemeClr val="bg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914400">
              <a:buFont typeface="Arial"/>
              <a:buNone/>
            </a:pPr>
            <a:r>
              <a:rPr lang="en-US" sz="1350" b="1">
                <a:solidFill>
                  <a:srgbClr val="FFFFFE"/>
                </a:solidFill>
                <a:cs typeface="Arial"/>
              </a:rPr>
              <a:t> </a:t>
            </a:r>
          </a:p>
        </p:txBody>
      </p:sp>
    </p:spTree>
    <p:extLst>
      <p:ext uri="{BB962C8B-B14F-4D97-AF65-F5344CB8AC3E}">
        <p14:creationId xmlns:p14="http://schemas.microsoft.com/office/powerpoint/2010/main" val="38784466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2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rgbClr val="8FA4A7"/>
          </a:solidFill>
          <a:ln>
            <a:solidFill>
              <a:srgbClr val="28417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4D2BA"/>
              </a:solidFill>
            </a:endParaRPr>
          </a:p>
        </p:txBody>
      </p:sp>
      <p:pic>
        <p:nvPicPr>
          <p:cNvPr id="8" name="Picture 7" descr="CPRIT-Logo-VERT.-color.png"/>
          <p:cNvPicPr>
            <a:picLocks noChangeAspect="1"/>
          </p:cNvPicPr>
          <p:nvPr userDrawn="1"/>
        </p:nvPicPr>
        <p:blipFill>
          <a:blip r:embed="rId2"/>
          <a:stretch>
            <a:fillRect/>
          </a:stretch>
        </p:blipFill>
        <p:spPr>
          <a:xfrm>
            <a:off x="254001" y="5762896"/>
            <a:ext cx="2184400" cy="828652"/>
          </a:xfrm>
          <a:prstGeom prst="rect">
            <a:avLst/>
          </a:prstGeom>
        </p:spPr>
      </p:pic>
      <p:sp>
        <p:nvSpPr>
          <p:cNvPr id="9" name="Text Placeholder 4"/>
          <p:cNvSpPr txBox="1">
            <a:spLocks/>
          </p:cNvSpPr>
          <p:nvPr userDrawn="1"/>
        </p:nvSpPr>
        <p:spPr>
          <a:xfrm>
            <a:off x="155420" y="1446346"/>
            <a:ext cx="2474698" cy="5118284"/>
          </a:xfrm>
          <a:prstGeom prst="rect">
            <a:avLst/>
          </a:prstGeom>
        </p:spPr>
        <p:txBody>
          <a:bodyPr vert="horz" lIns="68580" tIns="34290" rIns="68580" bIns="34290" rtlCol="0">
            <a:noAutofit/>
          </a:bodyPr>
          <a:lstStyle>
            <a:lvl1pPr marL="233363" indent="-233363" algn="l" rtl="0" fontAlgn="base">
              <a:lnSpc>
                <a:spcPct val="100000"/>
              </a:lnSpc>
              <a:spcBef>
                <a:spcPts val="575"/>
              </a:spcBef>
              <a:spcAft>
                <a:spcPts val="75"/>
              </a:spcAft>
              <a:buClr>
                <a:schemeClr val="accent1"/>
              </a:buClr>
              <a:buSzPct val="80000"/>
              <a:buFont typeface="Arial" pitchFamily="34" charset="0"/>
              <a:buChar char="•"/>
              <a:defRPr sz="2200" b="0" spc="-80" baseline="0">
                <a:solidFill>
                  <a:srgbClr val="000000"/>
                </a:solidFill>
                <a:latin typeface="+mj-lt"/>
                <a:ea typeface="+mn-ea"/>
                <a:cs typeface="+mn-cs"/>
              </a:defRPr>
            </a:lvl1pPr>
            <a:lvl2pPr marL="463550" indent="-230188" algn="l" rtl="0" fontAlgn="base">
              <a:lnSpc>
                <a:spcPct val="100000"/>
              </a:lnSpc>
              <a:spcBef>
                <a:spcPts val="575"/>
              </a:spcBef>
              <a:spcAft>
                <a:spcPts val="75"/>
              </a:spcAft>
              <a:buClr>
                <a:schemeClr val="accent1"/>
              </a:buClr>
              <a:buSzPct val="80000"/>
              <a:buFont typeface="Arial" pitchFamily="34" charset="0"/>
              <a:buChar char="−"/>
              <a:defRPr sz="2000" spc="-80" baseline="0">
                <a:solidFill>
                  <a:srgbClr val="000000"/>
                </a:solidFill>
                <a:latin typeface="+mj-lt"/>
              </a:defRPr>
            </a:lvl2pPr>
            <a:lvl3pPr marL="569913" indent="-228600" algn="l" rtl="0" fontAlgn="base">
              <a:lnSpc>
                <a:spcPct val="100000"/>
              </a:lnSpc>
              <a:spcBef>
                <a:spcPts val="575"/>
              </a:spcBef>
              <a:spcAft>
                <a:spcPts val="75"/>
              </a:spcAft>
              <a:buClr>
                <a:schemeClr val="accent1"/>
              </a:buClr>
              <a:buSzPct val="80000"/>
              <a:buFont typeface="Wingdings" pitchFamily="2" charset="2"/>
              <a:buChar char="§"/>
              <a:defRPr spc="-80" baseline="0">
                <a:solidFill>
                  <a:srgbClr val="000000"/>
                </a:solidFill>
                <a:latin typeface="+mj-lt"/>
              </a:defRPr>
            </a:lvl3pPr>
            <a:lvl4pPr marL="804863" indent="-234950" algn="l" rtl="0" fontAlgn="base">
              <a:lnSpc>
                <a:spcPct val="100000"/>
              </a:lnSpc>
              <a:spcBef>
                <a:spcPts val="575"/>
              </a:spcBef>
              <a:spcAft>
                <a:spcPts val="75"/>
              </a:spcAft>
              <a:buClr>
                <a:schemeClr val="accent1"/>
              </a:buClr>
              <a:buSzPct val="80000"/>
              <a:buFont typeface="Arial" pitchFamily="34" charset="0"/>
              <a:buChar char="•"/>
              <a:defRPr sz="1600" spc="-80" baseline="0">
                <a:solidFill>
                  <a:srgbClr val="000000"/>
                </a:solidFill>
                <a:latin typeface="+mj-lt"/>
              </a:defRPr>
            </a:lvl4pPr>
            <a:lvl5pPr marL="969963" indent="-223838" algn="l" rtl="0" fontAlgn="base">
              <a:lnSpc>
                <a:spcPct val="100000"/>
              </a:lnSpc>
              <a:spcBef>
                <a:spcPts val="575"/>
              </a:spcBef>
              <a:spcAft>
                <a:spcPts val="75"/>
              </a:spcAft>
              <a:buClr>
                <a:schemeClr val="accent1"/>
              </a:buClr>
              <a:buSzPct val="70000"/>
              <a:buFont typeface="Arial" pitchFamily="34" charset="0"/>
              <a:buChar char="−"/>
              <a:defRPr sz="1400" spc="-80" baseline="0">
                <a:solidFill>
                  <a:srgbClr val="000000"/>
                </a:solidFill>
                <a:latin typeface="+mj-lt"/>
              </a:defRPr>
            </a:lvl5pPr>
            <a:lvl6pPr marL="22304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9pPr>
          </a:lstStyle>
          <a:p>
            <a:pPr marL="172641" lvl="1" indent="-169069" defTabSz="342900">
              <a:buClrTx/>
            </a:pPr>
            <a:endParaRPr lang="en-US" sz="1200">
              <a:solidFill>
                <a:srgbClr val="3D3D3C"/>
              </a:solidFill>
              <a:latin typeface="Calibri" pitchFamily="34" charset="0"/>
            </a:endParaRPr>
          </a:p>
        </p:txBody>
      </p:sp>
      <p:sp>
        <p:nvSpPr>
          <p:cNvPr id="11" name="Content Placeholder 5"/>
          <p:cNvSpPr txBox="1">
            <a:spLocks/>
          </p:cNvSpPr>
          <p:nvPr userDrawn="1"/>
        </p:nvSpPr>
        <p:spPr>
          <a:xfrm rot="16200000">
            <a:off x="98433" y="3791554"/>
            <a:ext cx="5776368" cy="385233"/>
          </a:xfrm>
          <a:prstGeom prst="rect">
            <a:avLst/>
          </a:prstGeom>
          <a:solidFill>
            <a:schemeClr val="accent2">
              <a:lumMod val="75000"/>
            </a:schemeClr>
          </a:solidFill>
          <a:ln>
            <a:solidFill>
              <a:srgbClr val="284176"/>
            </a:solidFill>
          </a:ln>
        </p:spPr>
        <p:txBody>
          <a:bodyPr vert="horz">
            <a:normAutofit/>
          </a:bodyPr>
          <a:lstStyle>
            <a:lvl1pPr marL="342900" indent="-342900" algn="l" rtl="0" eaLnBrk="1" latinLnBrk="0" hangingPunct="1">
              <a:spcBef>
                <a:spcPct val="20000"/>
              </a:spcBef>
              <a:buClrTx/>
              <a:buSzPct val="70000"/>
              <a:buFont typeface="Arial"/>
              <a:buChar char="•"/>
              <a:defRPr kumimoji="0" sz="3200" kern="1200">
                <a:solidFill>
                  <a:schemeClr val="bg2"/>
                </a:solidFill>
                <a:latin typeface="+mn-lt"/>
                <a:ea typeface="+mn-ea"/>
                <a:cs typeface="+mn-cs"/>
              </a:defRPr>
            </a:lvl1pPr>
            <a:lvl2pPr marL="742950" indent="-285750" algn="l" rtl="0" eaLnBrk="1" latinLnBrk="0" hangingPunct="1">
              <a:spcBef>
                <a:spcPct val="20000"/>
              </a:spcBef>
              <a:buClrTx/>
              <a:buSzPct val="70000"/>
              <a:buFont typeface="Arial"/>
              <a:buChar char="•"/>
              <a:defRPr kumimoji="0" sz="2800" kern="1200">
                <a:solidFill>
                  <a:schemeClr val="bg2"/>
                </a:solidFill>
                <a:latin typeface="+mn-lt"/>
                <a:ea typeface="+mn-ea"/>
                <a:cs typeface="+mn-cs"/>
              </a:defRPr>
            </a:lvl2pPr>
            <a:lvl3pPr marL="1143000" indent="-228600" algn="l" rtl="0" eaLnBrk="1" latinLnBrk="0" hangingPunct="1">
              <a:spcBef>
                <a:spcPct val="20000"/>
              </a:spcBef>
              <a:buClrTx/>
              <a:buSzPct val="70000"/>
              <a:buFont typeface="Arial"/>
              <a:buChar char="•"/>
              <a:defRPr kumimoji="0" sz="2400" kern="1200">
                <a:solidFill>
                  <a:schemeClr val="bg2"/>
                </a:solidFill>
                <a:latin typeface="+mn-lt"/>
                <a:ea typeface="+mn-ea"/>
                <a:cs typeface="+mn-cs"/>
              </a:defRPr>
            </a:lvl3pPr>
            <a:lvl4pPr marL="1600200" indent="-228600" algn="l" rtl="0" eaLnBrk="1" latinLnBrk="0" hangingPunct="1">
              <a:spcBef>
                <a:spcPct val="20000"/>
              </a:spcBef>
              <a:buClrTx/>
              <a:buSzPct val="70000"/>
              <a:buFont typeface="Arial"/>
              <a:buChar char="•"/>
              <a:defRPr kumimoji="0" sz="2000" kern="1200">
                <a:solidFill>
                  <a:schemeClr val="bg2"/>
                </a:solidFill>
                <a:latin typeface="+mn-lt"/>
                <a:ea typeface="+mn-ea"/>
                <a:cs typeface="+mn-cs"/>
              </a:defRPr>
            </a:lvl4pPr>
            <a:lvl5pPr marL="2057400" indent="-228600" algn="l" rtl="0" eaLnBrk="1" latinLnBrk="0" hangingPunct="1">
              <a:spcBef>
                <a:spcPct val="20000"/>
              </a:spcBef>
              <a:buClrTx/>
              <a:buSzPct val="60000"/>
              <a:buFont typeface="Arial"/>
              <a:buChar char="•"/>
              <a:defRPr kumimoji="0" sz="1800" kern="1200">
                <a:solidFill>
                  <a:schemeClr val="bg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914400">
              <a:buFont typeface="Arial"/>
              <a:buNone/>
            </a:pPr>
            <a:r>
              <a:rPr lang="en-US" sz="1350" b="1">
                <a:solidFill>
                  <a:srgbClr val="FFFFFE"/>
                </a:solidFill>
                <a:cs typeface="Arial"/>
              </a:rPr>
              <a:t> </a:t>
            </a:r>
          </a:p>
        </p:txBody>
      </p:sp>
      <p:cxnSp>
        <p:nvCxnSpPr>
          <p:cNvPr id="13" name="Straight Connector 12"/>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4894" y="-134773"/>
            <a:ext cx="9144001" cy="1217448"/>
          </a:xfrm>
          <a:prstGeom prst="rect">
            <a:avLst/>
          </a:prstGeom>
          <a:solidFill>
            <a:schemeClr val="bg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4D2BA"/>
              </a:solidFill>
            </a:endParaRPr>
          </a:p>
        </p:txBody>
      </p:sp>
      <p:sp>
        <p:nvSpPr>
          <p:cNvPr id="19" name="Title 21"/>
          <p:cNvSpPr>
            <a:spLocks noGrp="1"/>
          </p:cNvSpPr>
          <p:nvPr>
            <p:ph type="title"/>
          </p:nvPr>
        </p:nvSpPr>
        <p:spPr>
          <a:xfrm>
            <a:off x="-26276" y="323480"/>
            <a:ext cx="9170277"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0" name="Content Placeholder 5"/>
          <p:cNvSpPr txBox="1">
            <a:spLocks/>
          </p:cNvSpPr>
          <p:nvPr userDrawn="1"/>
        </p:nvSpPr>
        <p:spPr>
          <a:xfrm>
            <a:off x="-26276" y="1095988"/>
            <a:ext cx="9170277" cy="385233"/>
          </a:xfrm>
          <a:prstGeom prst="rect">
            <a:avLst/>
          </a:prstGeom>
          <a:solidFill>
            <a:schemeClr val="accent2">
              <a:lumMod val="75000"/>
            </a:schemeClr>
          </a:solidFill>
          <a:ln>
            <a:solidFill>
              <a:schemeClr val="accent2"/>
            </a:solidFill>
          </a:ln>
        </p:spPr>
        <p:txBody>
          <a:bodyPr vert="horz">
            <a:normAutofit/>
          </a:bodyPr>
          <a:lstStyle>
            <a:lvl1pPr marL="342900" indent="-342900" algn="l" rtl="0" eaLnBrk="1" latinLnBrk="0" hangingPunct="1">
              <a:spcBef>
                <a:spcPct val="20000"/>
              </a:spcBef>
              <a:buClrTx/>
              <a:buSzPct val="70000"/>
              <a:buFont typeface="Arial"/>
              <a:buChar char="•"/>
              <a:defRPr kumimoji="0" sz="3200" kern="1200">
                <a:solidFill>
                  <a:schemeClr val="bg2"/>
                </a:solidFill>
                <a:latin typeface="+mn-lt"/>
                <a:ea typeface="+mn-ea"/>
                <a:cs typeface="+mn-cs"/>
              </a:defRPr>
            </a:lvl1pPr>
            <a:lvl2pPr marL="742950" indent="-285750" algn="l" rtl="0" eaLnBrk="1" latinLnBrk="0" hangingPunct="1">
              <a:spcBef>
                <a:spcPct val="20000"/>
              </a:spcBef>
              <a:buClrTx/>
              <a:buSzPct val="70000"/>
              <a:buFont typeface="Arial"/>
              <a:buChar char="•"/>
              <a:defRPr kumimoji="0" sz="2800" kern="1200">
                <a:solidFill>
                  <a:schemeClr val="bg2"/>
                </a:solidFill>
                <a:latin typeface="+mn-lt"/>
                <a:ea typeface="+mn-ea"/>
                <a:cs typeface="+mn-cs"/>
              </a:defRPr>
            </a:lvl2pPr>
            <a:lvl3pPr marL="1143000" indent="-228600" algn="l" rtl="0" eaLnBrk="1" latinLnBrk="0" hangingPunct="1">
              <a:spcBef>
                <a:spcPct val="20000"/>
              </a:spcBef>
              <a:buClrTx/>
              <a:buSzPct val="70000"/>
              <a:buFont typeface="Arial"/>
              <a:buChar char="•"/>
              <a:defRPr kumimoji="0" sz="2400" kern="1200">
                <a:solidFill>
                  <a:schemeClr val="bg2"/>
                </a:solidFill>
                <a:latin typeface="+mn-lt"/>
                <a:ea typeface="+mn-ea"/>
                <a:cs typeface="+mn-cs"/>
              </a:defRPr>
            </a:lvl3pPr>
            <a:lvl4pPr marL="1600200" indent="-228600" algn="l" rtl="0" eaLnBrk="1" latinLnBrk="0" hangingPunct="1">
              <a:spcBef>
                <a:spcPct val="20000"/>
              </a:spcBef>
              <a:buClrTx/>
              <a:buSzPct val="70000"/>
              <a:buFont typeface="Arial"/>
              <a:buChar char="•"/>
              <a:defRPr kumimoji="0" sz="2000" kern="1200">
                <a:solidFill>
                  <a:schemeClr val="bg2"/>
                </a:solidFill>
                <a:latin typeface="+mn-lt"/>
                <a:ea typeface="+mn-ea"/>
                <a:cs typeface="+mn-cs"/>
              </a:defRPr>
            </a:lvl4pPr>
            <a:lvl5pPr marL="2057400" indent="-228600" algn="l" rtl="0" eaLnBrk="1" latinLnBrk="0" hangingPunct="1">
              <a:spcBef>
                <a:spcPct val="20000"/>
              </a:spcBef>
              <a:buClrTx/>
              <a:buSzPct val="60000"/>
              <a:buFont typeface="Arial"/>
              <a:buChar char="•"/>
              <a:defRPr kumimoji="0" sz="1800" kern="1200">
                <a:solidFill>
                  <a:schemeClr val="bg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914400">
              <a:buFont typeface="Arial"/>
              <a:buNone/>
            </a:pPr>
            <a:r>
              <a:rPr lang="en-US" sz="1350" b="1">
                <a:solidFill>
                  <a:srgbClr val="FFFFFE"/>
                </a:solidFill>
                <a:cs typeface="Arial"/>
              </a:rPr>
              <a:t> </a:t>
            </a:r>
          </a:p>
        </p:txBody>
      </p:sp>
    </p:spTree>
    <p:extLst>
      <p:ext uri="{BB962C8B-B14F-4D97-AF65-F5344CB8AC3E}">
        <p14:creationId xmlns:p14="http://schemas.microsoft.com/office/powerpoint/2010/main" val="48647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3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accent5">
              <a:lumMod val="40000"/>
              <a:lumOff val="60000"/>
            </a:schemeClr>
          </a:solidFill>
          <a:ln>
            <a:solidFill>
              <a:srgbClr val="8FA4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4D2BA"/>
              </a:solidFill>
            </a:endParaRPr>
          </a:p>
        </p:txBody>
      </p:sp>
      <p:pic>
        <p:nvPicPr>
          <p:cNvPr id="8" name="Picture 7" descr="CPRIT-Logo-VERT.-color.png"/>
          <p:cNvPicPr>
            <a:picLocks noChangeAspect="1"/>
          </p:cNvPicPr>
          <p:nvPr userDrawn="1"/>
        </p:nvPicPr>
        <p:blipFill>
          <a:blip r:embed="rId2"/>
          <a:stretch>
            <a:fillRect/>
          </a:stretch>
        </p:blipFill>
        <p:spPr>
          <a:xfrm>
            <a:off x="254001" y="5762896"/>
            <a:ext cx="2184400" cy="828652"/>
          </a:xfrm>
          <a:prstGeom prst="rect">
            <a:avLst/>
          </a:prstGeom>
        </p:spPr>
      </p:pic>
      <p:sp>
        <p:nvSpPr>
          <p:cNvPr id="9" name="Text Placeholder 4"/>
          <p:cNvSpPr txBox="1">
            <a:spLocks/>
          </p:cNvSpPr>
          <p:nvPr userDrawn="1"/>
        </p:nvSpPr>
        <p:spPr>
          <a:xfrm>
            <a:off x="155420" y="1446346"/>
            <a:ext cx="2474698" cy="5118284"/>
          </a:xfrm>
          <a:prstGeom prst="rect">
            <a:avLst/>
          </a:prstGeom>
        </p:spPr>
        <p:txBody>
          <a:bodyPr vert="horz" lIns="68580" tIns="34290" rIns="68580" bIns="34290" rtlCol="0">
            <a:noAutofit/>
          </a:bodyPr>
          <a:lstStyle>
            <a:lvl1pPr marL="233363" indent="-233363" algn="l" rtl="0" fontAlgn="base">
              <a:lnSpc>
                <a:spcPct val="100000"/>
              </a:lnSpc>
              <a:spcBef>
                <a:spcPts val="575"/>
              </a:spcBef>
              <a:spcAft>
                <a:spcPts val="75"/>
              </a:spcAft>
              <a:buClr>
                <a:schemeClr val="accent1"/>
              </a:buClr>
              <a:buSzPct val="80000"/>
              <a:buFont typeface="Arial" pitchFamily="34" charset="0"/>
              <a:buChar char="•"/>
              <a:defRPr sz="2200" b="0" spc="-80" baseline="0">
                <a:solidFill>
                  <a:srgbClr val="000000"/>
                </a:solidFill>
                <a:latin typeface="+mj-lt"/>
                <a:ea typeface="+mn-ea"/>
                <a:cs typeface="+mn-cs"/>
              </a:defRPr>
            </a:lvl1pPr>
            <a:lvl2pPr marL="463550" indent="-230188" algn="l" rtl="0" fontAlgn="base">
              <a:lnSpc>
                <a:spcPct val="100000"/>
              </a:lnSpc>
              <a:spcBef>
                <a:spcPts val="575"/>
              </a:spcBef>
              <a:spcAft>
                <a:spcPts val="75"/>
              </a:spcAft>
              <a:buClr>
                <a:schemeClr val="accent1"/>
              </a:buClr>
              <a:buSzPct val="80000"/>
              <a:buFont typeface="Arial" pitchFamily="34" charset="0"/>
              <a:buChar char="−"/>
              <a:defRPr sz="2000" spc="-80" baseline="0">
                <a:solidFill>
                  <a:srgbClr val="000000"/>
                </a:solidFill>
                <a:latin typeface="+mj-lt"/>
              </a:defRPr>
            </a:lvl2pPr>
            <a:lvl3pPr marL="569913" indent="-228600" algn="l" rtl="0" fontAlgn="base">
              <a:lnSpc>
                <a:spcPct val="100000"/>
              </a:lnSpc>
              <a:spcBef>
                <a:spcPts val="575"/>
              </a:spcBef>
              <a:spcAft>
                <a:spcPts val="75"/>
              </a:spcAft>
              <a:buClr>
                <a:schemeClr val="accent1"/>
              </a:buClr>
              <a:buSzPct val="80000"/>
              <a:buFont typeface="Wingdings" pitchFamily="2" charset="2"/>
              <a:buChar char="§"/>
              <a:defRPr spc="-80" baseline="0">
                <a:solidFill>
                  <a:srgbClr val="000000"/>
                </a:solidFill>
                <a:latin typeface="+mj-lt"/>
              </a:defRPr>
            </a:lvl3pPr>
            <a:lvl4pPr marL="804863" indent="-234950" algn="l" rtl="0" fontAlgn="base">
              <a:lnSpc>
                <a:spcPct val="100000"/>
              </a:lnSpc>
              <a:spcBef>
                <a:spcPts val="575"/>
              </a:spcBef>
              <a:spcAft>
                <a:spcPts val="75"/>
              </a:spcAft>
              <a:buClr>
                <a:schemeClr val="accent1"/>
              </a:buClr>
              <a:buSzPct val="80000"/>
              <a:buFont typeface="Arial" pitchFamily="34" charset="0"/>
              <a:buChar char="•"/>
              <a:defRPr sz="1600" spc="-80" baseline="0">
                <a:solidFill>
                  <a:srgbClr val="000000"/>
                </a:solidFill>
                <a:latin typeface="+mj-lt"/>
              </a:defRPr>
            </a:lvl4pPr>
            <a:lvl5pPr marL="969963" indent="-223838" algn="l" rtl="0" fontAlgn="base">
              <a:lnSpc>
                <a:spcPct val="100000"/>
              </a:lnSpc>
              <a:spcBef>
                <a:spcPts val="575"/>
              </a:spcBef>
              <a:spcAft>
                <a:spcPts val="75"/>
              </a:spcAft>
              <a:buClr>
                <a:schemeClr val="accent1"/>
              </a:buClr>
              <a:buSzPct val="70000"/>
              <a:buFont typeface="Arial" pitchFamily="34" charset="0"/>
              <a:buChar char="−"/>
              <a:defRPr sz="1400" spc="-80" baseline="0">
                <a:solidFill>
                  <a:srgbClr val="000000"/>
                </a:solidFill>
                <a:latin typeface="+mj-lt"/>
              </a:defRPr>
            </a:lvl5pPr>
            <a:lvl6pPr marL="22304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9pPr>
          </a:lstStyle>
          <a:p>
            <a:pPr marL="172641" lvl="1" indent="-169069" defTabSz="342900">
              <a:buClrTx/>
            </a:pPr>
            <a:endParaRPr lang="en-US" sz="1200">
              <a:solidFill>
                <a:srgbClr val="3D3D3C"/>
              </a:solidFill>
              <a:latin typeface="Calibri" pitchFamily="34" charset="0"/>
            </a:endParaRPr>
          </a:p>
        </p:txBody>
      </p:sp>
      <p:sp>
        <p:nvSpPr>
          <p:cNvPr id="11" name="Content Placeholder 5"/>
          <p:cNvSpPr txBox="1">
            <a:spLocks/>
          </p:cNvSpPr>
          <p:nvPr userDrawn="1"/>
        </p:nvSpPr>
        <p:spPr>
          <a:xfrm rot="16200000">
            <a:off x="92750" y="3785958"/>
            <a:ext cx="5776368" cy="385233"/>
          </a:xfrm>
          <a:prstGeom prst="rect">
            <a:avLst/>
          </a:prstGeom>
          <a:solidFill>
            <a:srgbClr val="8FA4A7"/>
          </a:solidFill>
          <a:ln>
            <a:solidFill>
              <a:srgbClr val="8FA4A7"/>
            </a:solidFill>
          </a:ln>
        </p:spPr>
        <p:txBody>
          <a:bodyPr vert="horz">
            <a:normAutofit/>
          </a:bodyPr>
          <a:lstStyle>
            <a:lvl1pPr marL="342900" indent="-342900" algn="l" rtl="0" eaLnBrk="1" latinLnBrk="0" hangingPunct="1">
              <a:spcBef>
                <a:spcPct val="20000"/>
              </a:spcBef>
              <a:buClrTx/>
              <a:buSzPct val="70000"/>
              <a:buFont typeface="Arial"/>
              <a:buChar char="•"/>
              <a:defRPr kumimoji="0" sz="3200" kern="1200">
                <a:solidFill>
                  <a:schemeClr val="bg2"/>
                </a:solidFill>
                <a:latin typeface="+mn-lt"/>
                <a:ea typeface="+mn-ea"/>
                <a:cs typeface="+mn-cs"/>
              </a:defRPr>
            </a:lvl1pPr>
            <a:lvl2pPr marL="742950" indent="-285750" algn="l" rtl="0" eaLnBrk="1" latinLnBrk="0" hangingPunct="1">
              <a:spcBef>
                <a:spcPct val="20000"/>
              </a:spcBef>
              <a:buClrTx/>
              <a:buSzPct val="70000"/>
              <a:buFont typeface="Arial"/>
              <a:buChar char="•"/>
              <a:defRPr kumimoji="0" sz="2800" kern="1200">
                <a:solidFill>
                  <a:schemeClr val="bg2"/>
                </a:solidFill>
                <a:latin typeface="+mn-lt"/>
                <a:ea typeface="+mn-ea"/>
                <a:cs typeface="+mn-cs"/>
              </a:defRPr>
            </a:lvl2pPr>
            <a:lvl3pPr marL="1143000" indent="-228600" algn="l" rtl="0" eaLnBrk="1" latinLnBrk="0" hangingPunct="1">
              <a:spcBef>
                <a:spcPct val="20000"/>
              </a:spcBef>
              <a:buClrTx/>
              <a:buSzPct val="70000"/>
              <a:buFont typeface="Arial"/>
              <a:buChar char="•"/>
              <a:defRPr kumimoji="0" sz="2400" kern="1200">
                <a:solidFill>
                  <a:schemeClr val="bg2"/>
                </a:solidFill>
                <a:latin typeface="+mn-lt"/>
                <a:ea typeface="+mn-ea"/>
                <a:cs typeface="+mn-cs"/>
              </a:defRPr>
            </a:lvl3pPr>
            <a:lvl4pPr marL="1600200" indent="-228600" algn="l" rtl="0" eaLnBrk="1" latinLnBrk="0" hangingPunct="1">
              <a:spcBef>
                <a:spcPct val="20000"/>
              </a:spcBef>
              <a:buClrTx/>
              <a:buSzPct val="70000"/>
              <a:buFont typeface="Arial"/>
              <a:buChar char="•"/>
              <a:defRPr kumimoji="0" sz="2000" kern="1200">
                <a:solidFill>
                  <a:schemeClr val="bg2"/>
                </a:solidFill>
                <a:latin typeface="+mn-lt"/>
                <a:ea typeface="+mn-ea"/>
                <a:cs typeface="+mn-cs"/>
              </a:defRPr>
            </a:lvl4pPr>
            <a:lvl5pPr marL="2057400" indent="-228600" algn="l" rtl="0" eaLnBrk="1" latinLnBrk="0" hangingPunct="1">
              <a:spcBef>
                <a:spcPct val="20000"/>
              </a:spcBef>
              <a:buClrTx/>
              <a:buSzPct val="60000"/>
              <a:buFont typeface="Arial"/>
              <a:buChar char="•"/>
              <a:defRPr kumimoji="0" sz="1800" kern="1200">
                <a:solidFill>
                  <a:schemeClr val="bg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914400">
              <a:buFont typeface="Arial"/>
              <a:buNone/>
            </a:pPr>
            <a:r>
              <a:rPr lang="en-US" sz="1350" b="1">
                <a:solidFill>
                  <a:srgbClr val="FFFFFE"/>
                </a:solidFill>
                <a:cs typeface="Arial"/>
              </a:rPr>
              <a:t> </a:t>
            </a:r>
          </a:p>
        </p:txBody>
      </p:sp>
      <p:cxnSp>
        <p:nvCxnSpPr>
          <p:cNvPr id="13" name="Straight Connector 12"/>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1" y="0"/>
            <a:ext cx="9144001" cy="1217448"/>
          </a:xfrm>
          <a:prstGeom prst="rect">
            <a:avLst/>
          </a:prstGeom>
          <a:solidFill>
            <a:schemeClr val="bg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4D2BA"/>
              </a:solidFill>
            </a:endParaRPr>
          </a:p>
        </p:txBody>
      </p:sp>
      <p:sp>
        <p:nvSpPr>
          <p:cNvPr id="19"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0" name="Content Placeholder 5"/>
          <p:cNvSpPr txBox="1">
            <a:spLocks/>
          </p:cNvSpPr>
          <p:nvPr userDrawn="1"/>
        </p:nvSpPr>
        <p:spPr>
          <a:xfrm>
            <a:off x="-26277" y="1095988"/>
            <a:ext cx="9196554" cy="385233"/>
          </a:xfrm>
          <a:prstGeom prst="rect">
            <a:avLst/>
          </a:prstGeom>
          <a:solidFill>
            <a:schemeClr val="accent5"/>
          </a:solidFill>
          <a:ln>
            <a:solidFill>
              <a:schemeClr val="accent5"/>
            </a:solidFill>
          </a:ln>
        </p:spPr>
        <p:txBody>
          <a:bodyPr vert="horz">
            <a:normAutofit/>
          </a:bodyPr>
          <a:lstStyle>
            <a:lvl1pPr marL="342900" indent="-342900" algn="l" rtl="0" eaLnBrk="1" latinLnBrk="0" hangingPunct="1">
              <a:spcBef>
                <a:spcPct val="20000"/>
              </a:spcBef>
              <a:buClrTx/>
              <a:buSzPct val="70000"/>
              <a:buFont typeface="Arial"/>
              <a:buChar char="•"/>
              <a:defRPr kumimoji="0" sz="3200" kern="1200">
                <a:solidFill>
                  <a:schemeClr val="bg2"/>
                </a:solidFill>
                <a:latin typeface="+mn-lt"/>
                <a:ea typeface="+mn-ea"/>
                <a:cs typeface="+mn-cs"/>
              </a:defRPr>
            </a:lvl1pPr>
            <a:lvl2pPr marL="742950" indent="-285750" algn="l" rtl="0" eaLnBrk="1" latinLnBrk="0" hangingPunct="1">
              <a:spcBef>
                <a:spcPct val="20000"/>
              </a:spcBef>
              <a:buClrTx/>
              <a:buSzPct val="70000"/>
              <a:buFont typeface="Arial"/>
              <a:buChar char="•"/>
              <a:defRPr kumimoji="0" sz="2800" kern="1200">
                <a:solidFill>
                  <a:schemeClr val="bg2"/>
                </a:solidFill>
                <a:latin typeface="+mn-lt"/>
                <a:ea typeface="+mn-ea"/>
                <a:cs typeface="+mn-cs"/>
              </a:defRPr>
            </a:lvl2pPr>
            <a:lvl3pPr marL="1143000" indent="-228600" algn="l" rtl="0" eaLnBrk="1" latinLnBrk="0" hangingPunct="1">
              <a:spcBef>
                <a:spcPct val="20000"/>
              </a:spcBef>
              <a:buClrTx/>
              <a:buSzPct val="70000"/>
              <a:buFont typeface="Arial"/>
              <a:buChar char="•"/>
              <a:defRPr kumimoji="0" sz="2400" kern="1200">
                <a:solidFill>
                  <a:schemeClr val="bg2"/>
                </a:solidFill>
                <a:latin typeface="+mn-lt"/>
                <a:ea typeface="+mn-ea"/>
                <a:cs typeface="+mn-cs"/>
              </a:defRPr>
            </a:lvl3pPr>
            <a:lvl4pPr marL="1600200" indent="-228600" algn="l" rtl="0" eaLnBrk="1" latinLnBrk="0" hangingPunct="1">
              <a:spcBef>
                <a:spcPct val="20000"/>
              </a:spcBef>
              <a:buClrTx/>
              <a:buSzPct val="70000"/>
              <a:buFont typeface="Arial"/>
              <a:buChar char="•"/>
              <a:defRPr kumimoji="0" sz="2000" kern="1200">
                <a:solidFill>
                  <a:schemeClr val="bg2"/>
                </a:solidFill>
                <a:latin typeface="+mn-lt"/>
                <a:ea typeface="+mn-ea"/>
                <a:cs typeface="+mn-cs"/>
              </a:defRPr>
            </a:lvl4pPr>
            <a:lvl5pPr marL="2057400" indent="-228600" algn="l" rtl="0" eaLnBrk="1" latinLnBrk="0" hangingPunct="1">
              <a:spcBef>
                <a:spcPct val="20000"/>
              </a:spcBef>
              <a:buClrTx/>
              <a:buSzPct val="60000"/>
              <a:buFont typeface="Arial"/>
              <a:buChar char="•"/>
              <a:defRPr kumimoji="0" sz="1800" kern="1200">
                <a:solidFill>
                  <a:schemeClr val="bg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914400">
              <a:buFont typeface="Arial"/>
              <a:buNone/>
            </a:pPr>
            <a:r>
              <a:rPr lang="en-US" sz="1350" b="1">
                <a:solidFill>
                  <a:srgbClr val="FFFFFE"/>
                </a:solidFill>
                <a:cs typeface="Arial"/>
              </a:rPr>
              <a:t> </a:t>
            </a:r>
          </a:p>
        </p:txBody>
      </p:sp>
    </p:spTree>
    <p:extLst>
      <p:ext uri="{BB962C8B-B14F-4D97-AF65-F5344CB8AC3E}">
        <p14:creationId xmlns:p14="http://schemas.microsoft.com/office/powerpoint/2010/main" val="24302282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4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accent5">
              <a:lumMod val="40000"/>
              <a:lumOff val="60000"/>
            </a:schemeClr>
          </a:solidFill>
          <a:ln>
            <a:solidFill>
              <a:srgbClr val="8FA4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4D2BA"/>
              </a:solidFill>
            </a:endParaRPr>
          </a:p>
        </p:txBody>
      </p:sp>
      <p:pic>
        <p:nvPicPr>
          <p:cNvPr id="8" name="Picture 7" descr="CPRIT-Logo-VERT.-color.png"/>
          <p:cNvPicPr>
            <a:picLocks noChangeAspect="1"/>
          </p:cNvPicPr>
          <p:nvPr userDrawn="1"/>
        </p:nvPicPr>
        <p:blipFill>
          <a:blip r:embed="rId2"/>
          <a:stretch>
            <a:fillRect/>
          </a:stretch>
        </p:blipFill>
        <p:spPr>
          <a:xfrm>
            <a:off x="254001" y="5762896"/>
            <a:ext cx="2184400" cy="828652"/>
          </a:xfrm>
          <a:prstGeom prst="rect">
            <a:avLst/>
          </a:prstGeom>
        </p:spPr>
      </p:pic>
      <p:sp>
        <p:nvSpPr>
          <p:cNvPr id="9" name="Text Placeholder 4"/>
          <p:cNvSpPr txBox="1">
            <a:spLocks/>
          </p:cNvSpPr>
          <p:nvPr userDrawn="1"/>
        </p:nvSpPr>
        <p:spPr>
          <a:xfrm>
            <a:off x="155420" y="1446346"/>
            <a:ext cx="2474698" cy="5118284"/>
          </a:xfrm>
          <a:prstGeom prst="rect">
            <a:avLst/>
          </a:prstGeom>
        </p:spPr>
        <p:txBody>
          <a:bodyPr vert="horz" lIns="68580" tIns="34290" rIns="68580" bIns="34290" rtlCol="0">
            <a:noAutofit/>
          </a:bodyPr>
          <a:lstStyle>
            <a:lvl1pPr marL="233363" indent="-233363" algn="l" rtl="0" fontAlgn="base">
              <a:lnSpc>
                <a:spcPct val="100000"/>
              </a:lnSpc>
              <a:spcBef>
                <a:spcPts val="575"/>
              </a:spcBef>
              <a:spcAft>
                <a:spcPts val="75"/>
              </a:spcAft>
              <a:buClr>
                <a:schemeClr val="accent1"/>
              </a:buClr>
              <a:buSzPct val="80000"/>
              <a:buFont typeface="Arial" pitchFamily="34" charset="0"/>
              <a:buChar char="•"/>
              <a:defRPr sz="2200" b="0" spc="-80" baseline="0">
                <a:solidFill>
                  <a:srgbClr val="000000"/>
                </a:solidFill>
                <a:latin typeface="+mj-lt"/>
                <a:ea typeface="+mn-ea"/>
                <a:cs typeface="+mn-cs"/>
              </a:defRPr>
            </a:lvl1pPr>
            <a:lvl2pPr marL="463550" indent="-230188" algn="l" rtl="0" fontAlgn="base">
              <a:lnSpc>
                <a:spcPct val="100000"/>
              </a:lnSpc>
              <a:spcBef>
                <a:spcPts val="575"/>
              </a:spcBef>
              <a:spcAft>
                <a:spcPts val="75"/>
              </a:spcAft>
              <a:buClr>
                <a:schemeClr val="accent1"/>
              </a:buClr>
              <a:buSzPct val="80000"/>
              <a:buFont typeface="Arial" pitchFamily="34" charset="0"/>
              <a:buChar char="−"/>
              <a:defRPr sz="2000" spc="-80" baseline="0">
                <a:solidFill>
                  <a:srgbClr val="000000"/>
                </a:solidFill>
                <a:latin typeface="+mj-lt"/>
              </a:defRPr>
            </a:lvl2pPr>
            <a:lvl3pPr marL="569913" indent="-228600" algn="l" rtl="0" fontAlgn="base">
              <a:lnSpc>
                <a:spcPct val="100000"/>
              </a:lnSpc>
              <a:spcBef>
                <a:spcPts val="575"/>
              </a:spcBef>
              <a:spcAft>
                <a:spcPts val="75"/>
              </a:spcAft>
              <a:buClr>
                <a:schemeClr val="accent1"/>
              </a:buClr>
              <a:buSzPct val="80000"/>
              <a:buFont typeface="Wingdings" pitchFamily="2" charset="2"/>
              <a:buChar char="§"/>
              <a:defRPr spc="-80" baseline="0">
                <a:solidFill>
                  <a:srgbClr val="000000"/>
                </a:solidFill>
                <a:latin typeface="+mj-lt"/>
              </a:defRPr>
            </a:lvl3pPr>
            <a:lvl4pPr marL="804863" indent="-234950" algn="l" rtl="0" fontAlgn="base">
              <a:lnSpc>
                <a:spcPct val="100000"/>
              </a:lnSpc>
              <a:spcBef>
                <a:spcPts val="575"/>
              </a:spcBef>
              <a:spcAft>
                <a:spcPts val="75"/>
              </a:spcAft>
              <a:buClr>
                <a:schemeClr val="accent1"/>
              </a:buClr>
              <a:buSzPct val="80000"/>
              <a:buFont typeface="Arial" pitchFamily="34" charset="0"/>
              <a:buChar char="•"/>
              <a:defRPr sz="1600" spc="-80" baseline="0">
                <a:solidFill>
                  <a:srgbClr val="000000"/>
                </a:solidFill>
                <a:latin typeface="+mj-lt"/>
              </a:defRPr>
            </a:lvl4pPr>
            <a:lvl5pPr marL="969963" indent="-223838" algn="l" rtl="0" fontAlgn="base">
              <a:lnSpc>
                <a:spcPct val="100000"/>
              </a:lnSpc>
              <a:spcBef>
                <a:spcPts val="575"/>
              </a:spcBef>
              <a:spcAft>
                <a:spcPts val="75"/>
              </a:spcAft>
              <a:buClr>
                <a:schemeClr val="accent1"/>
              </a:buClr>
              <a:buSzPct val="70000"/>
              <a:buFont typeface="Arial" pitchFamily="34" charset="0"/>
              <a:buChar char="−"/>
              <a:defRPr sz="1400" spc="-80" baseline="0">
                <a:solidFill>
                  <a:srgbClr val="000000"/>
                </a:solidFill>
                <a:latin typeface="+mj-lt"/>
              </a:defRPr>
            </a:lvl5pPr>
            <a:lvl6pPr marL="22304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9pPr>
          </a:lstStyle>
          <a:p>
            <a:pPr marL="172641" lvl="1" indent="-169069" defTabSz="342900">
              <a:buClrTx/>
            </a:pPr>
            <a:endParaRPr lang="en-US" sz="1200">
              <a:solidFill>
                <a:srgbClr val="3D3D3C"/>
              </a:solidFill>
              <a:latin typeface="Calibri" pitchFamily="34" charset="0"/>
            </a:endParaRPr>
          </a:p>
        </p:txBody>
      </p:sp>
      <p:sp>
        <p:nvSpPr>
          <p:cNvPr id="11" name="Content Placeholder 5"/>
          <p:cNvSpPr txBox="1">
            <a:spLocks/>
          </p:cNvSpPr>
          <p:nvPr userDrawn="1"/>
        </p:nvSpPr>
        <p:spPr>
          <a:xfrm rot="16200000">
            <a:off x="3080817" y="794814"/>
            <a:ext cx="5776367" cy="6350000"/>
          </a:xfrm>
          <a:prstGeom prst="rect">
            <a:avLst/>
          </a:prstGeom>
          <a:solidFill>
            <a:srgbClr val="8FA4A7"/>
          </a:solidFill>
          <a:ln>
            <a:solidFill>
              <a:srgbClr val="8FA4A7"/>
            </a:solidFill>
          </a:ln>
        </p:spPr>
        <p:txBody>
          <a:bodyPr vert="horz">
            <a:normAutofit/>
          </a:bodyPr>
          <a:lstStyle>
            <a:lvl1pPr marL="342900" indent="-342900" algn="l" rtl="0" eaLnBrk="1" latinLnBrk="0" hangingPunct="1">
              <a:spcBef>
                <a:spcPct val="20000"/>
              </a:spcBef>
              <a:buClrTx/>
              <a:buSzPct val="70000"/>
              <a:buFont typeface="Arial"/>
              <a:buChar char="•"/>
              <a:defRPr kumimoji="0" sz="3200" kern="1200">
                <a:solidFill>
                  <a:schemeClr val="bg2"/>
                </a:solidFill>
                <a:latin typeface="+mn-lt"/>
                <a:ea typeface="+mn-ea"/>
                <a:cs typeface="+mn-cs"/>
              </a:defRPr>
            </a:lvl1pPr>
            <a:lvl2pPr marL="742950" indent="-285750" algn="l" rtl="0" eaLnBrk="1" latinLnBrk="0" hangingPunct="1">
              <a:spcBef>
                <a:spcPct val="20000"/>
              </a:spcBef>
              <a:buClrTx/>
              <a:buSzPct val="70000"/>
              <a:buFont typeface="Arial"/>
              <a:buChar char="•"/>
              <a:defRPr kumimoji="0" sz="2800" kern="1200">
                <a:solidFill>
                  <a:schemeClr val="bg2"/>
                </a:solidFill>
                <a:latin typeface="+mn-lt"/>
                <a:ea typeface="+mn-ea"/>
                <a:cs typeface="+mn-cs"/>
              </a:defRPr>
            </a:lvl2pPr>
            <a:lvl3pPr marL="1143000" indent="-228600" algn="l" rtl="0" eaLnBrk="1" latinLnBrk="0" hangingPunct="1">
              <a:spcBef>
                <a:spcPct val="20000"/>
              </a:spcBef>
              <a:buClrTx/>
              <a:buSzPct val="70000"/>
              <a:buFont typeface="Arial"/>
              <a:buChar char="•"/>
              <a:defRPr kumimoji="0" sz="2400" kern="1200">
                <a:solidFill>
                  <a:schemeClr val="bg2"/>
                </a:solidFill>
                <a:latin typeface="+mn-lt"/>
                <a:ea typeface="+mn-ea"/>
                <a:cs typeface="+mn-cs"/>
              </a:defRPr>
            </a:lvl3pPr>
            <a:lvl4pPr marL="1600200" indent="-228600" algn="l" rtl="0" eaLnBrk="1" latinLnBrk="0" hangingPunct="1">
              <a:spcBef>
                <a:spcPct val="20000"/>
              </a:spcBef>
              <a:buClrTx/>
              <a:buSzPct val="70000"/>
              <a:buFont typeface="Arial"/>
              <a:buChar char="•"/>
              <a:defRPr kumimoji="0" sz="2000" kern="1200">
                <a:solidFill>
                  <a:schemeClr val="bg2"/>
                </a:solidFill>
                <a:latin typeface="+mn-lt"/>
                <a:ea typeface="+mn-ea"/>
                <a:cs typeface="+mn-cs"/>
              </a:defRPr>
            </a:lvl4pPr>
            <a:lvl5pPr marL="2057400" indent="-228600" algn="l" rtl="0" eaLnBrk="1" latinLnBrk="0" hangingPunct="1">
              <a:spcBef>
                <a:spcPct val="20000"/>
              </a:spcBef>
              <a:buClrTx/>
              <a:buSzPct val="60000"/>
              <a:buFont typeface="Arial"/>
              <a:buChar char="•"/>
              <a:defRPr kumimoji="0" sz="1800" kern="1200">
                <a:solidFill>
                  <a:schemeClr val="bg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914400">
              <a:buFont typeface="Arial"/>
              <a:buNone/>
            </a:pPr>
            <a:r>
              <a:rPr lang="en-US" sz="1350" b="1">
                <a:solidFill>
                  <a:srgbClr val="FFFFFE"/>
                </a:solidFill>
                <a:cs typeface="Arial"/>
              </a:rPr>
              <a:t> </a:t>
            </a:r>
          </a:p>
        </p:txBody>
      </p:sp>
      <p:cxnSp>
        <p:nvCxnSpPr>
          <p:cNvPr id="13" name="Straight Connector 12"/>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1" y="0"/>
            <a:ext cx="9144001" cy="1217448"/>
          </a:xfrm>
          <a:prstGeom prst="rect">
            <a:avLst/>
          </a:prstGeom>
          <a:solidFill>
            <a:schemeClr val="bg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4D2BA"/>
              </a:solidFill>
            </a:endParaRPr>
          </a:p>
        </p:txBody>
      </p:sp>
      <p:sp>
        <p:nvSpPr>
          <p:cNvPr id="19"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0" name="Content Placeholder 5"/>
          <p:cNvSpPr txBox="1">
            <a:spLocks/>
          </p:cNvSpPr>
          <p:nvPr userDrawn="1"/>
        </p:nvSpPr>
        <p:spPr>
          <a:xfrm>
            <a:off x="-26277" y="1095988"/>
            <a:ext cx="9196554" cy="385233"/>
          </a:xfrm>
          <a:prstGeom prst="rect">
            <a:avLst/>
          </a:prstGeom>
          <a:solidFill>
            <a:schemeClr val="accent5"/>
          </a:solidFill>
          <a:ln>
            <a:solidFill>
              <a:schemeClr val="accent5"/>
            </a:solidFill>
          </a:ln>
        </p:spPr>
        <p:txBody>
          <a:bodyPr vert="horz">
            <a:normAutofit/>
          </a:bodyPr>
          <a:lstStyle>
            <a:lvl1pPr marL="342900" indent="-342900" algn="l" rtl="0" eaLnBrk="1" latinLnBrk="0" hangingPunct="1">
              <a:spcBef>
                <a:spcPct val="20000"/>
              </a:spcBef>
              <a:buClrTx/>
              <a:buSzPct val="70000"/>
              <a:buFont typeface="Arial"/>
              <a:buChar char="•"/>
              <a:defRPr kumimoji="0" sz="3200" kern="1200">
                <a:solidFill>
                  <a:schemeClr val="bg2"/>
                </a:solidFill>
                <a:latin typeface="+mn-lt"/>
                <a:ea typeface="+mn-ea"/>
                <a:cs typeface="+mn-cs"/>
              </a:defRPr>
            </a:lvl1pPr>
            <a:lvl2pPr marL="742950" indent="-285750" algn="l" rtl="0" eaLnBrk="1" latinLnBrk="0" hangingPunct="1">
              <a:spcBef>
                <a:spcPct val="20000"/>
              </a:spcBef>
              <a:buClrTx/>
              <a:buSzPct val="70000"/>
              <a:buFont typeface="Arial"/>
              <a:buChar char="•"/>
              <a:defRPr kumimoji="0" sz="2800" kern="1200">
                <a:solidFill>
                  <a:schemeClr val="bg2"/>
                </a:solidFill>
                <a:latin typeface="+mn-lt"/>
                <a:ea typeface="+mn-ea"/>
                <a:cs typeface="+mn-cs"/>
              </a:defRPr>
            </a:lvl2pPr>
            <a:lvl3pPr marL="1143000" indent="-228600" algn="l" rtl="0" eaLnBrk="1" latinLnBrk="0" hangingPunct="1">
              <a:spcBef>
                <a:spcPct val="20000"/>
              </a:spcBef>
              <a:buClrTx/>
              <a:buSzPct val="70000"/>
              <a:buFont typeface="Arial"/>
              <a:buChar char="•"/>
              <a:defRPr kumimoji="0" sz="2400" kern="1200">
                <a:solidFill>
                  <a:schemeClr val="bg2"/>
                </a:solidFill>
                <a:latin typeface="+mn-lt"/>
                <a:ea typeface="+mn-ea"/>
                <a:cs typeface="+mn-cs"/>
              </a:defRPr>
            </a:lvl3pPr>
            <a:lvl4pPr marL="1600200" indent="-228600" algn="l" rtl="0" eaLnBrk="1" latinLnBrk="0" hangingPunct="1">
              <a:spcBef>
                <a:spcPct val="20000"/>
              </a:spcBef>
              <a:buClrTx/>
              <a:buSzPct val="70000"/>
              <a:buFont typeface="Arial"/>
              <a:buChar char="•"/>
              <a:defRPr kumimoji="0" sz="2000" kern="1200">
                <a:solidFill>
                  <a:schemeClr val="bg2"/>
                </a:solidFill>
                <a:latin typeface="+mn-lt"/>
                <a:ea typeface="+mn-ea"/>
                <a:cs typeface="+mn-cs"/>
              </a:defRPr>
            </a:lvl4pPr>
            <a:lvl5pPr marL="2057400" indent="-228600" algn="l" rtl="0" eaLnBrk="1" latinLnBrk="0" hangingPunct="1">
              <a:spcBef>
                <a:spcPct val="20000"/>
              </a:spcBef>
              <a:buClrTx/>
              <a:buSzPct val="60000"/>
              <a:buFont typeface="Arial"/>
              <a:buChar char="•"/>
              <a:defRPr kumimoji="0" sz="1800" kern="1200">
                <a:solidFill>
                  <a:schemeClr val="bg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914400">
              <a:buFont typeface="Arial"/>
              <a:buNone/>
            </a:pPr>
            <a:r>
              <a:rPr lang="en-US" sz="1350" b="1">
                <a:solidFill>
                  <a:srgbClr val="FFFFFE"/>
                </a:solidFill>
                <a:cs typeface="Arial"/>
              </a:rPr>
              <a:t> </a:t>
            </a:r>
          </a:p>
        </p:txBody>
      </p:sp>
    </p:spTree>
    <p:extLst>
      <p:ext uri="{BB962C8B-B14F-4D97-AF65-F5344CB8AC3E}">
        <p14:creationId xmlns:p14="http://schemas.microsoft.com/office/powerpoint/2010/main" val="40795079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15"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18" name="Picture Placeholder 17"/>
          <p:cNvSpPr>
            <a:spLocks noGrp="1"/>
          </p:cNvSpPr>
          <p:nvPr>
            <p:ph type="pic" sz="quarter" idx="13"/>
          </p:nvPr>
        </p:nvSpPr>
        <p:spPr>
          <a:xfrm>
            <a:off x="0" y="1162050"/>
            <a:ext cx="9144000" cy="4707164"/>
          </a:xfrm>
        </p:spPr>
        <p:txBody>
          <a:bodyPr/>
          <a:lstStyle/>
          <a:p>
            <a:endParaRPr lang="en-US"/>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7582373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8" name="Rectangle 7"/>
          <p:cNvSpPr/>
          <p:nvPr userDrawn="1"/>
        </p:nvSpPr>
        <p:spPr>
          <a:xfrm>
            <a:off x="0" y="366937"/>
            <a:ext cx="9144000" cy="5565779"/>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endParaRPr lang="en-US" sz="1350">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8048944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8" name="Rectangle 7"/>
          <p:cNvSpPr/>
          <p:nvPr userDrawn="1"/>
        </p:nvSpPr>
        <p:spPr>
          <a:xfrm>
            <a:off x="0" y="366937"/>
            <a:ext cx="9144000" cy="5565779"/>
          </a:xfrm>
          <a:prstGeom prst="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endParaRPr lang="en-US" sz="1350">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356431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1_Section Header">
    <p:spTree>
      <p:nvGrpSpPr>
        <p:cNvPr id="1" name=""/>
        <p:cNvGrpSpPr/>
        <p:nvPr/>
      </p:nvGrpSpPr>
      <p:grpSpPr>
        <a:xfrm>
          <a:off x="0" y="0"/>
          <a:ext cx="0" cy="0"/>
          <a:chOff x="0" y="0"/>
          <a:chExt cx="0" cy="0"/>
        </a:xfrm>
      </p:grpSpPr>
      <p:sp>
        <p:nvSpPr>
          <p:cNvPr id="8" name="Rectangle 7"/>
          <p:cNvSpPr/>
          <p:nvPr userDrawn="1"/>
        </p:nvSpPr>
        <p:spPr>
          <a:xfrm>
            <a:off x="0" y="366937"/>
            <a:ext cx="9144000" cy="5565779"/>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endParaRPr lang="en-US" sz="1350">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9745403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304800" y="1506611"/>
            <a:ext cx="4191000" cy="4555750"/>
          </a:xfrm>
        </p:spPr>
        <p:txBody>
          <a:bodyPr/>
          <a:lstStyle>
            <a:lvl1pPr>
              <a:defRPr sz="210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06611"/>
            <a:ext cx="4343400" cy="4555750"/>
          </a:xfrm>
        </p:spPr>
        <p:txBody>
          <a:bodyPr/>
          <a:lstStyle>
            <a:lvl1pPr>
              <a:defRPr sz="210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cxnSp>
        <p:nvCxnSpPr>
          <p:cNvPr id="15" name="Straight Connector 14"/>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12"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4552574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DNA_graphicV2-01.png"/>
          <p:cNvPicPr>
            <a:picLocks noChangeAspect="1"/>
          </p:cNvPicPr>
          <p:nvPr userDrawn="1"/>
        </p:nvPicPr>
        <p:blipFill>
          <a:blip r:embed="rId2">
            <a:alphaModFix amt="50000"/>
          </a:blip>
          <a:stretch>
            <a:fillRect/>
          </a:stretch>
        </p:blipFill>
        <p:spPr>
          <a:xfrm>
            <a:off x="304800" y="1161680"/>
            <a:ext cx="8839200" cy="5913598"/>
          </a:xfrm>
          <a:prstGeom prst="rect">
            <a:avLst/>
          </a:prstGeom>
        </p:spPr>
      </p:pic>
      <p:sp>
        <p:nvSpPr>
          <p:cNvPr id="22"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304800" y="1462057"/>
            <a:ext cx="8686800" cy="4525963"/>
          </a:xfrm>
        </p:spPr>
        <p:txBody>
          <a:bodyPr/>
          <a:lstStyle>
            <a:lvl1pP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endParaRPr kumimoji="0" lang="en-US"/>
          </a:p>
        </p:txBody>
      </p:sp>
      <p:cxnSp>
        <p:nvCxnSpPr>
          <p:cNvPr id="12" name="Straight Connector 11"/>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6268236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4800" y="1462055"/>
            <a:ext cx="8686800" cy="45259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4" name="Picture 13" descr="CPRIT-Logo-Horz.-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231011"/>
            <a:ext cx="2305050" cy="381044"/>
          </a:xfrm>
          <a:prstGeom prst="rect">
            <a:avLst/>
          </a:prstGeom>
        </p:spPr>
      </p:pic>
      <p:cxnSp>
        <p:nvCxnSpPr>
          <p:cNvPr id="15" name="Straight Connector 14"/>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4648892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666844D-1FC0-DA42-A931-A0B30318C3FA}"/>
              </a:ext>
            </a:extLst>
          </p:cNvPr>
          <p:cNvCxnSpPr>
            <a:cxnSpLocks/>
          </p:cNvCxnSpPr>
          <p:nvPr userDrawn="1"/>
        </p:nvCxnSpPr>
        <p:spPr>
          <a:xfrm>
            <a:off x="1006670" y="3638249"/>
            <a:ext cx="6993100" cy="0"/>
          </a:xfrm>
          <a:prstGeom prst="line">
            <a:avLst/>
          </a:prstGeom>
          <a:ln w="38100">
            <a:solidFill>
              <a:srgbClr val="DF6F1D"/>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0568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246925" y="1506611"/>
            <a:ext cx="4191000" cy="455575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590325" y="1506611"/>
            <a:ext cx="4343400" cy="455575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cxnSp>
        <p:nvCxnSpPr>
          <p:cNvPr id="15" name="Straight Connector 14"/>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7"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10"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4800" y="1462055"/>
            <a:ext cx="8686800" cy="45259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4" name="Picture 13" descr="CPRIT-Logo-Horz.-color.png"/>
          <p:cNvPicPr>
            <a:picLocks noChangeAspect="1"/>
          </p:cNvPicPr>
          <p:nvPr userDrawn="1"/>
        </p:nvPicPr>
        <p:blipFill>
          <a:blip r:embed="rId2"/>
          <a:stretch>
            <a:fillRect/>
          </a:stretch>
        </p:blipFill>
        <p:spPr>
          <a:xfrm>
            <a:off x="304800" y="6304491"/>
            <a:ext cx="1860550" cy="307564"/>
          </a:xfrm>
          <a:prstGeom prst="rect">
            <a:avLst/>
          </a:prstGeom>
        </p:spPr>
      </p:pic>
      <p:sp>
        <p:nvSpPr>
          <p:cNvPr id="8"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469305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DNA_graphicV2-01.png"/>
          <p:cNvPicPr>
            <a:picLocks noChangeAspect="1"/>
          </p:cNvPicPr>
          <p:nvPr userDrawn="1"/>
        </p:nvPicPr>
        <p:blipFill>
          <a:blip r:embed="rId2">
            <a:alphaModFix amt="50000"/>
          </a:blip>
          <a:stretch>
            <a:fillRect/>
          </a:stretch>
        </p:blipFill>
        <p:spPr>
          <a:xfrm>
            <a:off x="304800" y="1161680"/>
            <a:ext cx="8839200" cy="5913598"/>
          </a:xfrm>
          <a:prstGeom prst="rect">
            <a:avLst/>
          </a:prstGeom>
        </p:spPr>
      </p:pic>
      <p:sp>
        <p:nvSpPr>
          <p:cNvPr id="22"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228600" y="1462055"/>
            <a:ext cx="8686800" cy="4525963"/>
          </a:xfrm>
        </p:spPr>
        <p:txBody>
          <a:bodyPr/>
          <a:lstStyle>
            <a:lvl1pP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endParaRPr kumimoji="0" lang="en-US"/>
          </a:p>
        </p:txBody>
      </p:sp>
      <p:cxnSp>
        <p:nvCxnSpPr>
          <p:cNvPr id="12" name="Straight Connector 11"/>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8"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49188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2DCED0BE-F68D-3342-A8FD-8BDB0A412035}" type="slidenum">
              <a:rPr lang="en-US" smtClean="0">
                <a:solidFill>
                  <a:srgbClr val="50B4C8">
                    <a:alpha val="20000"/>
                  </a:srgbClr>
                </a:solidFill>
              </a:rPr>
              <a:pPr/>
              <a:t>‹#›</a:t>
            </a:fld>
            <a:endParaRPr lang="en-US">
              <a:solidFill>
                <a:srgbClr val="50B4C8">
                  <a:alpha val="20000"/>
                </a:srgbClr>
              </a:solidFill>
            </a:endParaRPr>
          </a:p>
        </p:txBody>
      </p:sp>
      <p:cxnSp>
        <p:nvCxnSpPr>
          <p:cNvPr id="7" name="Straight Connector 6"/>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2295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2DCED0BE-F68D-3342-A8FD-8BDB0A412035}" type="slidenum">
              <a:rPr lang="en-US" smtClean="0">
                <a:solidFill>
                  <a:srgbClr val="50B4C8">
                    <a:alpha val="20000"/>
                  </a:srgbClr>
                </a:solidFill>
              </a:rPr>
              <a:pPr/>
              <a:t>‹#›</a:t>
            </a:fld>
            <a:endParaRPr lang="en-US">
              <a:solidFill>
                <a:srgbClr val="50B4C8">
                  <a:alpha val="20000"/>
                </a:srgbClr>
              </a:solidFill>
            </a:endParaRPr>
          </a:p>
        </p:txBody>
      </p:sp>
      <p:pic>
        <p:nvPicPr>
          <p:cNvPr id="7" name="Picture 6" descr="CPRIT-Logo-Horz.-color.png"/>
          <p:cNvPicPr>
            <a:picLocks noChangeAspect="1"/>
          </p:cNvPicPr>
          <p:nvPr userDrawn="1"/>
        </p:nvPicPr>
        <p:blipFill>
          <a:blip r:embed="rId2"/>
          <a:stretch>
            <a:fillRect/>
          </a:stretch>
        </p:blipFill>
        <p:spPr>
          <a:xfrm>
            <a:off x="304800" y="6231011"/>
            <a:ext cx="2305050" cy="381044"/>
          </a:xfrm>
          <a:prstGeom prst="rect">
            <a:avLst/>
          </a:prstGeom>
        </p:spPr>
      </p:pic>
      <p:cxnSp>
        <p:nvCxnSpPr>
          <p:cNvPr id="8" name="Straight Connector 7"/>
          <p:cNvCxnSpPr/>
          <p:nvPr userDrawn="1"/>
        </p:nvCxnSpPr>
        <p:spPr>
          <a:xfrm>
            <a:off x="182880" y="1055929"/>
            <a:ext cx="8778240"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2340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2DCED0BE-F68D-3342-A8FD-8BDB0A412035}" type="slidenum">
              <a:rPr lang="en-US" smtClean="0">
                <a:solidFill>
                  <a:srgbClr val="50B4C8">
                    <a:alpha val="20000"/>
                  </a:srgbClr>
                </a:solidFill>
              </a:rPr>
              <a:pPr/>
              <a:t>‹#›</a:t>
            </a:fld>
            <a:endParaRPr lang="en-US">
              <a:solidFill>
                <a:srgbClr val="50B4C8">
                  <a:alpha val="20000"/>
                </a:srgbClr>
              </a:solidFill>
            </a:endParaRPr>
          </a:p>
        </p:txBody>
      </p:sp>
      <p:cxnSp>
        <p:nvCxnSpPr>
          <p:cNvPr id="8" name="Straight Connector 7"/>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504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2DCED0BE-F68D-3342-A8FD-8BDB0A412035}" type="slidenum">
              <a:rPr lang="en-US" smtClean="0">
                <a:solidFill>
                  <a:srgbClr val="50B4C8">
                    <a:alpha val="20000"/>
                  </a:srgbClr>
                </a:solidFill>
              </a:rPr>
              <a:pPr/>
              <a:t>‹#›</a:t>
            </a:fld>
            <a:endParaRPr lang="en-US">
              <a:solidFill>
                <a:srgbClr val="50B4C8">
                  <a:alpha val="20000"/>
                </a:srgbClr>
              </a:solidFill>
            </a:endParaRPr>
          </a:p>
        </p:txBody>
      </p:sp>
    </p:spTree>
    <p:extLst>
      <p:ext uri="{BB962C8B-B14F-4D97-AF65-F5344CB8AC3E}">
        <p14:creationId xmlns:p14="http://schemas.microsoft.com/office/powerpoint/2010/main" val="1169409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0" y="1292221"/>
            <a:ext cx="9144000" cy="5565779"/>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Title 28"/>
          <p:cNvSpPr>
            <a:spLocks noGrp="1"/>
          </p:cNvSpPr>
          <p:nvPr>
            <p:ph type="ctrTitle"/>
          </p:nvPr>
        </p:nvSpPr>
        <p:spPr>
          <a:xfrm>
            <a:off x="514350" y="1597744"/>
            <a:ext cx="8324850" cy="713486"/>
          </a:xfrm>
        </p:spPr>
        <p:txBody>
          <a:bodyPr anchor="t">
            <a:normAutofit/>
          </a:bodyPr>
          <a:lstStyle>
            <a:lvl1pPr>
              <a:defRPr sz="4000" b="0" i="0" cap="none">
                <a:solidFill>
                  <a:srgbClr val="FFFFFE"/>
                </a:solidFill>
                <a:latin typeface="Georgia"/>
                <a:cs typeface="Georgia"/>
              </a:defRPr>
            </a:lvl1pPr>
          </a:lstStyle>
          <a:p>
            <a:r>
              <a:rPr kumimoji="0" lang="en-US"/>
              <a:t>Click to edit Master title style</a:t>
            </a:r>
          </a:p>
        </p:txBody>
      </p:sp>
      <p:sp>
        <p:nvSpPr>
          <p:cNvPr id="9" name="Subtitle 8"/>
          <p:cNvSpPr>
            <a:spLocks noGrp="1"/>
          </p:cNvSpPr>
          <p:nvPr>
            <p:ph type="subTitle" idx="1"/>
          </p:nvPr>
        </p:nvSpPr>
        <p:spPr>
          <a:xfrm>
            <a:off x="514350" y="2311230"/>
            <a:ext cx="8324850" cy="914400"/>
          </a:xfrm>
        </p:spPr>
        <p:txBody>
          <a:bodyPr anchor="t"/>
          <a:lstStyle>
            <a:lvl1pPr marL="0" indent="0" algn="l">
              <a:buNone/>
              <a:defRPr sz="2400">
                <a:solidFill>
                  <a:srgbClr val="FFFFFE"/>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pic>
        <p:nvPicPr>
          <p:cNvPr id="10" name="Picture 9" descr="CPRIT-Logo-Horz.-color.png"/>
          <p:cNvPicPr>
            <a:picLocks noChangeAspect="1"/>
          </p:cNvPicPr>
          <p:nvPr userDrawn="1"/>
        </p:nvPicPr>
        <p:blipFill>
          <a:blip r:embed="rId2"/>
          <a:stretch>
            <a:fillRect/>
          </a:stretch>
        </p:blipFill>
        <p:spPr>
          <a:xfrm>
            <a:off x="514350" y="323133"/>
            <a:ext cx="4057650" cy="670764"/>
          </a:xfrm>
          <a:prstGeom prst="rect">
            <a:avLst/>
          </a:prstGeom>
        </p:spPr>
      </p:pic>
      <p:sp>
        <p:nvSpPr>
          <p:cNvPr id="12" name="Text Placeholder 11"/>
          <p:cNvSpPr>
            <a:spLocks noGrp="1"/>
          </p:cNvSpPr>
          <p:nvPr>
            <p:ph type="body" sz="quarter" idx="10"/>
          </p:nvPr>
        </p:nvSpPr>
        <p:spPr>
          <a:xfrm>
            <a:off x="514350" y="3429000"/>
            <a:ext cx="2533650" cy="449262"/>
          </a:xfrm>
        </p:spPr>
        <p:txBody>
          <a:bodyPr>
            <a:noAutofit/>
          </a:bodyPr>
          <a:lstStyle>
            <a:lvl1pPr>
              <a:buFontTx/>
              <a:buNone/>
              <a:defRPr sz="1400">
                <a:solidFill>
                  <a:schemeClr val="bg2"/>
                </a:solidFill>
              </a:defRPr>
            </a:lvl1pPr>
            <a:lvl2pPr>
              <a:buFontTx/>
              <a:buNone/>
              <a:defRPr sz="1200"/>
            </a:lvl2pPr>
            <a:lvl3pPr>
              <a:buFontTx/>
              <a:buNone/>
              <a:defRPr sz="1200"/>
            </a:lvl3pPr>
            <a:lvl4pPr>
              <a:buFontTx/>
              <a:buNone/>
              <a:defRPr sz="1200"/>
            </a:lvl4pPr>
            <a:lvl5pPr>
              <a:buFontTx/>
              <a:buNone/>
              <a:defRPr sz="1200"/>
            </a:lvl5pPr>
          </a:lstStyle>
          <a:p>
            <a:pPr lvl="0"/>
            <a:r>
              <a:rPr lang="en-US"/>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2DCED0BE-F68D-3342-A8FD-8BDB0A412035}" type="slidenum">
              <a:rPr lang="en-US" smtClean="0">
                <a:solidFill>
                  <a:srgbClr val="50B4C8">
                    <a:alpha val="20000"/>
                  </a:srgbClr>
                </a:solidFill>
              </a:rPr>
              <a:pPr/>
              <a:t>‹#›</a:t>
            </a:fld>
            <a:endParaRPr lang="en-US">
              <a:solidFill>
                <a:srgbClr val="50B4C8">
                  <a:alpha val="20000"/>
                </a:srgbClr>
              </a:solidFill>
            </a:endParaRPr>
          </a:p>
        </p:txBody>
      </p:sp>
    </p:spTree>
    <p:extLst>
      <p:ext uri="{BB962C8B-B14F-4D97-AF65-F5344CB8AC3E}">
        <p14:creationId xmlns:p14="http://schemas.microsoft.com/office/powerpoint/2010/main" val="3446344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2DCED0BE-F68D-3342-A8FD-8BDB0A412035}" type="slidenum">
              <a:rPr lang="en-US" smtClean="0">
                <a:solidFill>
                  <a:srgbClr val="50B4C8">
                    <a:alpha val="20000"/>
                  </a:srgbClr>
                </a:solidFill>
              </a:rPr>
              <a:pPr/>
              <a:t>‹#›</a:t>
            </a:fld>
            <a:endParaRPr lang="en-US">
              <a:solidFill>
                <a:srgbClr val="50B4C8">
                  <a:alpha val="20000"/>
                </a:srgbClr>
              </a:solidFill>
            </a:endParaRPr>
          </a:p>
        </p:txBody>
      </p:sp>
    </p:spTree>
    <p:extLst>
      <p:ext uri="{BB962C8B-B14F-4D97-AF65-F5344CB8AC3E}">
        <p14:creationId xmlns:p14="http://schemas.microsoft.com/office/powerpoint/2010/main" val="3746513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824157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806992384"/>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2DCED0BE-F68D-3342-A8FD-8BDB0A412035}" type="slidenum">
              <a:rPr lang="en-US" smtClean="0">
                <a:solidFill>
                  <a:srgbClr val="50B4C8">
                    <a:alpha val="20000"/>
                  </a:srgbClr>
                </a:solidFill>
              </a:rPr>
              <a:pPr/>
              <a:t>‹#›</a:t>
            </a:fld>
            <a:endParaRPr lang="en-US">
              <a:solidFill>
                <a:srgbClr val="50B4C8">
                  <a:alpha val="20000"/>
                </a:srgbClr>
              </a:solidFill>
            </a:endParaRPr>
          </a:p>
        </p:txBody>
      </p:sp>
    </p:spTree>
    <p:extLst>
      <p:ext uri="{BB962C8B-B14F-4D97-AF65-F5344CB8AC3E}">
        <p14:creationId xmlns:p14="http://schemas.microsoft.com/office/powerpoint/2010/main" val="181402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2DCED0BE-F68D-3342-A8FD-8BDB0A412035}" type="slidenum">
              <a:rPr lang="en-US" smtClean="0">
                <a:solidFill>
                  <a:srgbClr val="50B4C8">
                    <a:alpha val="20000"/>
                  </a:srgbClr>
                </a:solidFill>
              </a:rPr>
              <a:pPr/>
              <a:t>‹#›</a:t>
            </a:fld>
            <a:endParaRPr lang="en-US">
              <a:solidFill>
                <a:srgbClr val="50B4C8">
                  <a:alpha val="20000"/>
                </a:srgbClr>
              </a:solidFill>
            </a:endParaRPr>
          </a:p>
        </p:txBody>
      </p:sp>
    </p:spTree>
    <p:extLst>
      <p:ext uri="{BB962C8B-B14F-4D97-AF65-F5344CB8AC3E}">
        <p14:creationId xmlns:p14="http://schemas.microsoft.com/office/powerpoint/2010/main" val="26000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p:cNvSpPr/>
          <p:nvPr userDrawn="1"/>
        </p:nvSpPr>
        <p:spPr>
          <a:xfrm>
            <a:off x="6215743" y="435429"/>
            <a:ext cx="2209800" cy="2547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descr="CPRIT-Logo-Horz.-color.png"/>
          <p:cNvPicPr>
            <a:picLocks noChangeAspect="1"/>
          </p:cNvPicPr>
          <p:nvPr userDrawn="1"/>
        </p:nvPicPr>
        <p:blipFill>
          <a:blip r:embed="rId2"/>
          <a:stretch>
            <a:fillRect/>
          </a:stretch>
        </p:blipFill>
        <p:spPr>
          <a:xfrm>
            <a:off x="514350" y="323133"/>
            <a:ext cx="4057650" cy="670764"/>
          </a:xfrm>
          <a:prstGeom prst="rect">
            <a:avLst/>
          </a:prstGeom>
        </p:spPr>
      </p:pic>
      <p:pic>
        <p:nvPicPr>
          <p:cNvPr id="2" name="Picture 1"/>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283457"/>
            <a:ext cx="9153144" cy="5593588"/>
          </a:xfrm>
          <a:prstGeom prst="rect">
            <a:avLst/>
          </a:prstGeom>
        </p:spPr>
      </p:pic>
    </p:spTree>
    <p:extLst>
      <p:ext uri="{BB962C8B-B14F-4D97-AF65-F5344CB8AC3E}">
        <p14:creationId xmlns:p14="http://schemas.microsoft.com/office/powerpoint/2010/main" val="1347531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0" y="1292221"/>
            <a:ext cx="9144000" cy="5565779"/>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29" name="Title 28"/>
          <p:cNvSpPr>
            <a:spLocks noGrp="1"/>
          </p:cNvSpPr>
          <p:nvPr>
            <p:ph type="ctrTitle"/>
          </p:nvPr>
        </p:nvSpPr>
        <p:spPr>
          <a:xfrm>
            <a:off x="514350" y="1597744"/>
            <a:ext cx="8324850" cy="713486"/>
          </a:xfrm>
        </p:spPr>
        <p:txBody>
          <a:bodyPr anchor="t">
            <a:normAutofit/>
          </a:bodyPr>
          <a:lstStyle>
            <a:lvl1pPr>
              <a:defRPr sz="4000" b="0" i="0" cap="none">
                <a:solidFill>
                  <a:srgbClr val="FFFFFE"/>
                </a:solidFill>
                <a:latin typeface="Georgia"/>
                <a:cs typeface="Georgia"/>
              </a:defRPr>
            </a:lvl1pPr>
          </a:lstStyle>
          <a:p>
            <a:r>
              <a:rPr kumimoji="0" lang="en-US"/>
              <a:t>Click to edit Master title style</a:t>
            </a:r>
          </a:p>
        </p:txBody>
      </p:sp>
      <p:sp>
        <p:nvSpPr>
          <p:cNvPr id="9" name="Subtitle 8"/>
          <p:cNvSpPr>
            <a:spLocks noGrp="1"/>
          </p:cNvSpPr>
          <p:nvPr>
            <p:ph type="subTitle" idx="1"/>
          </p:nvPr>
        </p:nvSpPr>
        <p:spPr>
          <a:xfrm>
            <a:off x="514350" y="2311230"/>
            <a:ext cx="8324850" cy="914400"/>
          </a:xfrm>
        </p:spPr>
        <p:txBody>
          <a:bodyPr anchor="t"/>
          <a:lstStyle>
            <a:lvl1pPr marL="0" indent="0" algn="l">
              <a:buNone/>
              <a:defRPr sz="2400">
                <a:solidFill>
                  <a:srgbClr val="FFFFFE"/>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pic>
        <p:nvPicPr>
          <p:cNvPr id="10" name="Picture 9" descr="CPRIT-Logo-Horz.-color.png"/>
          <p:cNvPicPr>
            <a:picLocks noChangeAspect="1"/>
          </p:cNvPicPr>
          <p:nvPr userDrawn="1"/>
        </p:nvPicPr>
        <p:blipFill>
          <a:blip r:embed="rId2"/>
          <a:stretch>
            <a:fillRect/>
          </a:stretch>
        </p:blipFill>
        <p:spPr>
          <a:xfrm>
            <a:off x="514350" y="323133"/>
            <a:ext cx="4057650" cy="670764"/>
          </a:xfrm>
          <a:prstGeom prst="rect">
            <a:avLst/>
          </a:prstGeom>
        </p:spPr>
      </p:pic>
      <p:sp>
        <p:nvSpPr>
          <p:cNvPr id="12" name="Text Placeholder 11"/>
          <p:cNvSpPr>
            <a:spLocks noGrp="1"/>
          </p:cNvSpPr>
          <p:nvPr>
            <p:ph type="body" sz="quarter" idx="10"/>
          </p:nvPr>
        </p:nvSpPr>
        <p:spPr>
          <a:xfrm>
            <a:off x="514350" y="3429000"/>
            <a:ext cx="2533650" cy="449262"/>
          </a:xfrm>
        </p:spPr>
        <p:txBody>
          <a:bodyPr>
            <a:noAutofit/>
          </a:bodyPr>
          <a:lstStyle>
            <a:lvl1pPr>
              <a:buFontTx/>
              <a:buNone/>
              <a:defRPr sz="1400">
                <a:solidFill>
                  <a:schemeClr val="bg2"/>
                </a:solidFill>
              </a:defRPr>
            </a:lvl1pPr>
            <a:lvl2pPr>
              <a:buFontTx/>
              <a:buNone/>
              <a:defRPr sz="1200"/>
            </a:lvl2pPr>
            <a:lvl3pPr>
              <a:buFontTx/>
              <a:buNone/>
              <a:defRPr sz="1200"/>
            </a:lvl3pPr>
            <a:lvl4pPr>
              <a:buFontTx/>
              <a:buNone/>
              <a:defRPr sz="1200"/>
            </a:lvl4pPr>
            <a:lvl5pPr>
              <a:buFontTx/>
              <a:buNone/>
              <a:defRPr sz="1200"/>
            </a:lvl5pPr>
          </a:lstStyle>
          <a:p>
            <a:pPr lvl="0"/>
            <a:r>
              <a:rPr lang="en-US"/>
              <a:t>Click to edit Master text styles</a:t>
            </a:r>
          </a:p>
        </p:txBody>
      </p:sp>
    </p:spTree>
    <p:extLst>
      <p:ext uri="{BB962C8B-B14F-4D97-AF65-F5344CB8AC3E}">
        <p14:creationId xmlns:p14="http://schemas.microsoft.com/office/powerpoint/2010/main" val="2512520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Title 21"/>
          <p:cNvSpPr>
            <a:spLocks noGrp="1"/>
          </p:cNvSpPr>
          <p:nvPr>
            <p:ph type="title"/>
          </p:nvPr>
        </p:nvSpPr>
        <p:spPr>
          <a:xfrm>
            <a:off x="228600" y="201220"/>
            <a:ext cx="8686800" cy="724755"/>
          </a:xfrm>
        </p:spPr>
        <p:txBody>
          <a:bodyPr anchor="ctr" anchorCtr="0"/>
          <a:lstStyle>
            <a:lvl1pPr>
              <a:defRPr b="0" i="0" cap="none">
                <a:solidFill>
                  <a:srgbClr val="936C26"/>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227076" y="1282874"/>
            <a:ext cx="8686800" cy="45259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4" name="Picture 13" descr="CPRIT-Logo-Horz.-color.png"/>
          <p:cNvPicPr>
            <a:picLocks noChangeAspect="1"/>
          </p:cNvPicPr>
          <p:nvPr userDrawn="1"/>
        </p:nvPicPr>
        <p:blipFill>
          <a:blip r:embed="rId2"/>
          <a:stretch>
            <a:fillRect/>
          </a:stretch>
        </p:blipFill>
        <p:spPr>
          <a:xfrm>
            <a:off x="304800" y="6231011"/>
            <a:ext cx="2305050" cy="381044"/>
          </a:xfrm>
          <a:prstGeom prst="rect">
            <a:avLst/>
          </a:prstGeom>
        </p:spPr>
      </p:pic>
      <p:cxnSp>
        <p:nvCxnSpPr>
          <p:cNvPr id="15" name="Straight Connector 14"/>
          <p:cNvCxnSpPr/>
          <p:nvPr userDrawn="1"/>
        </p:nvCxnSpPr>
        <p:spPr>
          <a:xfrm>
            <a:off x="182880" y="1055929"/>
            <a:ext cx="8778240"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7"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975250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D2BA"/>
              </a:solidFill>
            </a:endParaRPr>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
        <p:nvSpPr>
          <p:cNvPr id="6" name="Slide Number Placeholder 16"/>
          <p:cNvSpPr>
            <a:spLocks noGrp="1"/>
          </p:cNvSpPr>
          <p:nvPr>
            <p:ph type="sldNum" sz="quarter" idx="4"/>
          </p:nvPr>
        </p:nvSpPr>
        <p:spPr bwMode="auto">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31260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228600" y="1462055"/>
            <a:ext cx="8686800" cy="4525963"/>
          </a:xfrm>
        </p:spPr>
        <p:txBody>
          <a:bodyPr/>
          <a:lstStyle>
            <a:lvl1pPr>
              <a:defRPr b="0">
                <a:solidFill>
                  <a:schemeClr val="tx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12" name="Straight Connector 11"/>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8"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D2BA"/>
              </a:solidFill>
            </a:endParaRPr>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250212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rgbClr val="DAD8C4"/>
          </a:solidFill>
          <a:ln>
            <a:solidFill>
              <a:srgbClr val="492F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D2BA"/>
              </a:solidFill>
            </a:endParaRPr>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baseline="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761910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5"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18" name="Picture Placeholder 17"/>
          <p:cNvSpPr>
            <a:spLocks noGrp="1"/>
          </p:cNvSpPr>
          <p:nvPr>
            <p:ph type="pic" sz="quarter" idx="13"/>
          </p:nvPr>
        </p:nvSpPr>
        <p:spPr>
          <a:xfrm>
            <a:off x="0" y="1162050"/>
            <a:ext cx="9144000" cy="4707164"/>
          </a:xfrm>
        </p:spPr>
        <p:txBody>
          <a:bodyPr/>
          <a:lstStyle/>
          <a:p>
            <a:endParaRPr lang="en-US"/>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158947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887" y="308414"/>
            <a:ext cx="9153144" cy="5593588"/>
          </a:xfrm>
          <a:prstGeom prst="rect">
            <a:avLst/>
          </a:prstGeom>
        </p:spPr>
      </p:pic>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3"/>
          <a:stretch>
            <a:fillRect/>
          </a:stretch>
        </p:blipFill>
        <p:spPr>
          <a:xfrm>
            <a:off x="304800" y="6231011"/>
            <a:ext cx="2305050" cy="381044"/>
          </a:xfrm>
          <a:prstGeom prst="rect">
            <a:avLst/>
          </a:prstGeom>
        </p:spPr>
      </p:pic>
      <p:sp>
        <p:nvSpPr>
          <p:cNvPr id="8"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716842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tx1"/>
          </a:solidFill>
          <a:ln>
            <a:solidFill>
              <a:srgbClr val="936C2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820884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6" name="Slide Number Placeholder 16"/>
          <p:cNvSpPr txBox="1">
            <a:spLocks/>
          </p:cNvSpPr>
          <p:nvPr userDrawn="1"/>
        </p:nvSpPr>
        <p:spPr>
          <a:xfrm>
            <a:off x="8602132" y="6356350"/>
            <a:ext cx="38946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936C2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DCED0BE-F68D-3342-A8FD-8BDB0A412035}" type="slidenum">
              <a:rPr lang="en-US" smtClean="0"/>
              <a:pPr/>
              <a:t>‹#›</a:t>
            </a:fld>
            <a:endParaRPr lang="en-US"/>
          </a:p>
        </p:txBody>
      </p:sp>
    </p:spTree>
    <p:extLst>
      <p:ext uri="{BB962C8B-B14F-4D97-AF65-F5344CB8AC3E}">
        <p14:creationId xmlns:p14="http://schemas.microsoft.com/office/powerpoint/2010/main" val="1800171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487817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246925" y="1506611"/>
            <a:ext cx="4191000" cy="455575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590325" y="1506611"/>
            <a:ext cx="4343400" cy="455575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cxnSp>
        <p:nvCxnSpPr>
          <p:cNvPr id="15" name="Straight Connector 14"/>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7"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786121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15"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18" name="Picture Placeholder 17"/>
          <p:cNvSpPr>
            <a:spLocks noGrp="1"/>
          </p:cNvSpPr>
          <p:nvPr>
            <p:ph type="pic" sz="quarter" idx="13"/>
          </p:nvPr>
        </p:nvSpPr>
        <p:spPr>
          <a:xfrm>
            <a:off x="0" y="1162050"/>
            <a:ext cx="9144000" cy="4707164"/>
          </a:xfrm>
        </p:spPr>
        <p:txBody>
          <a:bodyPr/>
          <a:lstStyle/>
          <a:p>
            <a:endParaRPr lang="en-US"/>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825800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9" name="Title 28"/>
          <p:cNvSpPr>
            <a:spLocks noGrp="1"/>
          </p:cNvSpPr>
          <p:nvPr>
            <p:ph type="ctrTitle"/>
          </p:nvPr>
        </p:nvSpPr>
        <p:spPr>
          <a:xfrm>
            <a:off x="514350" y="1597744"/>
            <a:ext cx="8324850" cy="713486"/>
          </a:xfrm>
        </p:spPr>
        <p:txBody>
          <a:bodyPr anchor="t">
            <a:normAutofit/>
          </a:bodyPr>
          <a:lstStyle>
            <a:lvl1pPr>
              <a:defRPr sz="4000" b="0" i="0" cap="none">
                <a:solidFill>
                  <a:srgbClr val="FFFFFE"/>
                </a:solidFill>
                <a:latin typeface="Georgia"/>
                <a:cs typeface="Georgia"/>
              </a:defRPr>
            </a:lvl1pPr>
          </a:lstStyle>
          <a:p>
            <a:r>
              <a:rPr kumimoji="0" lang="en-US"/>
              <a:t>Click to edit Master title style</a:t>
            </a:r>
          </a:p>
        </p:txBody>
      </p:sp>
      <p:sp>
        <p:nvSpPr>
          <p:cNvPr id="9" name="Subtitle 8"/>
          <p:cNvSpPr>
            <a:spLocks noGrp="1"/>
          </p:cNvSpPr>
          <p:nvPr>
            <p:ph type="subTitle" idx="1"/>
          </p:nvPr>
        </p:nvSpPr>
        <p:spPr>
          <a:xfrm>
            <a:off x="514350" y="2311230"/>
            <a:ext cx="8324850" cy="914400"/>
          </a:xfrm>
        </p:spPr>
        <p:txBody>
          <a:bodyPr anchor="t"/>
          <a:lstStyle>
            <a:lvl1pPr marL="0" indent="0" algn="l">
              <a:buNone/>
              <a:defRPr sz="2400">
                <a:solidFill>
                  <a:srgbClr val="FFFFFE"/>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pic>
        <p:nvPicPr>
          <p:cNvPr id="10" name="Picture 9" descr="CPRIT-Logo-Horz.-color.png"/>
          <p:cNvPicPr>
            <a:picLocks noChangeAspect="1"/>
          </p:cNvPicPr>
          <p:nvPr userDrawn="1"/>
        </p:nvPicPr>
        <p:blipFill>
          <a:blip r:embed="rId2"/>
          <a:stretch>
            <a:fillRect/>
          </a:stretch>
        </p:blipFill>
        <p:spPr>
          <a:xfrm>
            <a:off x="514350" y="323133"/>
            <a:ext cx="4057650" cy="670764"/>
          </a:xfrm>
          <a:prstGeom prst="rect">
            <a:avLst/>
          </a:prstGeom>
        </p:spPr>
      </p:pic>
      <p:sp>
        <p:nvSpPr>
          <p:cNvPr id="12" name="Text Placeholder 11"/>
          <p:cNvSpPr>
            <a:spLocks noGrp="1"/>
          </p:cNvSpPr>
          <p:nvPr>
            <p:ph type="body" sz="quarter" idx="10"/>
          </p:nvPr>
        </p:nvSpPr>
        <p:spPr>
          <a:xfrm>
            <a:off x="514350" y="3429000"/>
            <a:ext cx="2533650" cy="449262"/>
          </a:xfrm>
        </p:spPr>
        <p:txBody>
          <a:bodyPr>
            <a:noAutofit/>
          </a:bodyPr>
          <a:lstStyle>
            <a:lvl1pPr>
              <a:buFontTx/>
              <a:buNone/>
              <a:defRPr sz="1400">
                <a:solidFill>
                  <a:schemeClr val="bg2"/>
                </a:solidFill>
              </a:defRPr>
            </a:lvl1pPr>
            <a:lvl2pPr>
              <a:buFontTx/>
              <a:buNone/>
              <a:defRPr sz="1200"/>
            </a:lvl2pPr>
            <a:lvl3pPr>
              <a:buFontTx/>
              <a:buNone/>
              <a:defRPr sz="1200"/>
            </a:lvl3pPr>
            <a:lvl4pPr>
              <a:buFontTx/>
              <a:buNone/>
              <a:defRPr sz="1200"/>
            </a:lvl4pPr>
            <a:lvl5pPr>
              <a:buFontTx/>
              <a:buNone/>
              <a:defRPr sz="1200"/>
            </a:lvl5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70000"/>
            <a:ext cx="9144000" cy="5588000"/>
          </a:xfrm>
          <a:prstGeom prst="rect">
            <a:avLst/>
          </a:prstGeom>
        </p:spPr>
      </p:pic>
    </p:spTree>
    <p:extLst>
      <p:ext uri="{BB962C8B-B14F-4D97-AF65-F5344CB8AC3E}">
        <p14:creationId xmlns:p14="http://schemas.microsoft.com/office/powerpoint/2010/main" val="3256527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Title 21"/>
          <p:cNvSpPr>
            <a:spLocks noGrp="1"/>
          </p:cNvSpPr>
          <p:nvPr>
            <p:ph type="title"/>
          </p:nvPr>
        </p:nvSpPr>
        <p:spPr>
          <a:xfrm>
            <a:off x="228600" y="201220"/>
            <a:ext cx="8686800" cy="724755"/>
          </a:xfrm>
        </p:spPr>
        <p:txBody>
          <a:bodyPr anchor="ctr" anchorCtr="0"/>
          <a:lstStyle>
            <a:lvl1pPr>
              <a:defRPr b="0" i="0" cap="none">
                <a:solidFill>
                  <a:srgbClr val="936C26"/>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227076" y="1282874"/>
            <a:ext cx="8686800" cy="45259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4" name="Picture 13" descr="CPRIT-Logo-Horz.-color.png"/>
          <p:cNvPicPr>
            <a:picLocks noChangeAspect="1"/>
          </p:cNvPicPr>
          <p:nvPr userDrawn="1"/>
        </p:nvPicPr>
        <p:blipFill>
          <a:blip r:embed="rId2"/>
          <a:stretch>
            <a:fillRect/>
          </a:stretch>
        </p:blipFill>
        <p:spPr>
          <a:xfrm>
            <a:off x="304800" y="6231011"/>
            <a:ext cx="2305050" cy="381044"/>
          </a:xfrm>
          <a:prstGeom prst="rect">
            <a:avLst/>
          </a:prstGeom>
        </p:spPr>
      </p:pic>
      <p:cxnSp>
        <p:nvCxnSpPr>
          <p:cNvPr id="15" name="Straight Connector 14"/>
          <p:cNvCxnSpPr/>
          <p:nvPr userDrawn="1"/>
        </p:nvCxnSpPr>
        <p:spPr>
          <a:xfrm>
            <a:off x="182880" y="1055929"/>
            <a:ext cx="8778240"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7"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descr="CPR-PPT-Cover-01.png"/>
          <p:cNvPicPr>
            <a:picLocks noChangeAspect="1"/>
          </p:cNvPicPr>
          <p:nvPr userDrawn="1"/>
        </p:nvPicPr>
        <p:blipFill>
          <a:blip r:embed="rId2"/>
          <a:srcRect t="11305" r="1639" b="9519"/>
          <a:stretch>
            <a:fillRect/>
          </a:stretch>
        </p:blipFill>
        <p:spPr>
          <a:xfrm>
            <a:off x="0" y="1292221"/>
            <a:ext cx="9144000" cy="5565779"/>
          </a:xfrm>
          <a:prstGeom prst="rect">
            <a:avLst/>
          </a:prstGeom>
        </p:spPr>
      </p:pic>
      <p:sp>
        <p:nvSpPr>
          <p:cNvPr id="29" name="Title 28"/>
          <p:cNvSpPr>
            <a:spLocks noGrp="1"/>
          </p:cNvSpPr>
          <p:nvPr>
            <p:ph type="ctrTitle"/>
          </p:nvPr>
        </p:nvSpPr>
        <p:spPr>
          <a:xfrm>
            <a:off x="514350" y="1597744"/>
            <a:ext cx="8324850" cy="713486"/>
          </a:xfrm>
        </p:spPr>
        <p:txBody>
          <a:bodyPr anchor="t">
            <a:normAutofit/>
          </a:bodyPr>
          <a:lstStyle>
            <a:lvl1pPr>
              <a:defRPr sz="4000" b="0" i="0" cap="none">
                <a:solidFill>
                  <a:srgbClr val="FFFFFE"/>
                </a:solidFill>
                <a:latin typeface="Georgia"/>
                <a:cs typeface="Georgia"/>
              </a:defRPr>
            </a:lvl1pPr>
          </a:lstStyle>
          <a:p>
            <a:r>
              <a:rPr kumimoji="0" lang="en-US"/>
              <a:t>Click to edit Master title style</a:t>
            </a:r>
          </a:p>
        </p:txBody>
      </p:sp>
      <p:sp>
        <p:nvSpPr>
          <p:cNvPr id="9" name="Subtitle 8"/>
          <p:cNvSpPr>
            <a:spLocks noGrp="1"/>
          </p:cNvSpPr>
          <p:nvPr>
            <p:ph type="subTitle" idx="1"/>
          </p:nvPr>
        </p:nvSpPr>
        <p:spPr>
          <a:xfrm>
            <a:off x="514350" y="2311230"/>
            <a:ext cx="8324850" cy="914400"/>
          </a:xfrm>
        </p:spPr>
        <p:txBody>
          <a:bodyPr anchor="t"/>
          <a:lstStyle>
            <a:lvl1pPr marL="0" indent="0" algn="l">
              <a:buNone/>
              <a:defRPr sz="2400">
                <a:solidFill>
                  <a:srgbClr val="FFFFFE"/>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pic>
        <p:nvPicPr>
          <p:cNvPr id="10" name="Picture 9" descr="CPRIT-Logo-Horz.-color.png"/>
          <p:cNvPicPr>
            <a:picLocks noChangeAspect="1"/>
          </p:cNvPicPr>
          <p:nvPr userDrawn="1"/>
        </p:nvPicPr>
        <p:blipFill>
          <a:blip r:embed="rId3"/>
          <a:stretch>
            <a:fillRect/>
          </a:stretch>
        </p:blipFill>
        <p:spPr>
          <a:xfrm>
            <a:off x="514350" y="323133"/>
            <a:ext cx="4057650" cy="670764"/>
          </a:xfrm>
          <a:prstGeom prst="rect">
            <a:avLst/>
          </a:prstGeom>
        </p:spPr>
      </p:pic>
      <p:sp>
        <p:nvSpPr>
          <p:cNvPr id="12" name="Text Placeholder 11"/>
          <p:cNvSpPr>
            <a:spLocks noGrp="1"/>
          </p:cNvSpPr>
          <p:nvPr>
            <p:ph type="body" sz="quarter" idx="10"/>
          </p:nvPr>
        </p:nvSpPr>
        <p:spPr>
          <a:xfrm>
            <a:off x="514350" y="3429000"/>
            <a:ext cx="2533650" cy="449262"/>
          </a:xfrm>
        </p:spPr>
        <p:txBody>
          <a:bodyPr>
            <a:noAutofit/>
          </a:bodyPr>
          <a:lstStyle>
            <a:lvl1pPr>
              <a:buFontTx/>
              <a:buNone/>
              <a:defRPr sz="1400">
                <a:solidFill>
                  <a:schemeClr val="bg2"/>
                </a:solidFill>
              </a:defRPr>
            </a:lvl1pPr>
            <a:lvl2pPr>
              <a:buFontTx/>
              <a:buNone/>
              <a:defRPr sz="1200"/>
            </a:lvl2pPr>
            <a:lvl3pPr>
              <a:buFontTx/>
              <a:buNone/>
              <a:defRPr sz="1200"/>
            </a:lvl3pPr>
            <a:lvl4pPr>
              <a:buFontTx/>
              <a:buNone/>
              <a:defRPr sz="1200"/>
            </a:lvl4pPr>
            <a:lvl5pPr>
              <a:buFontTx/>
              <a:buNone/>
              <a:defRPr sz="1200"/>
            </a:lvl5pPr>
          </a:lstStyle>
          <a:p>
            <a:pPr lvl="0"/>
            <a:r>
              <a:rPr lang="en-US"/>
              <a:t>Click to edit Master text styles</a:t>
            </a:r>
          </a:p>
        </p:txBody>
      </p:sp>
    </p:spTree>
    <p:extLst>
      <p:ext uri="{BB962C8B-B14F-4D97-AF65-F5344CB8AC3E}">
        <p14:creationId xmlns:p14="http://schemas.microsoft.com/office/powerpoint/2010/main" val="2237944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0" y="1292221"/>
            <a:ext cx="9144000" cy="5565779"/>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29" name="Title 28"/>
          <p:cNvSpPr>
            <a:spLocks noGrp="1"/>
          </p:cNvSpPr>
          <p:nvPr>
            <p:ph type="ctrTitle"/>
          </p:nvPr>
        </p:nvSpPr>
        <p:spPr>
          <a:xfrm>
            <a:off x="514350" y="1597744"/>
            <a:ext cx="8324850" cy="713486"/>
          </a:xfrm>
        </p:spPr>
        <p:txBody>
          <a:bodyPr anchor="t">
            <a:normAutofit/>
          </a:bodyPr>
          <a:lstStyle>
            <a:lvl1pPr>
              <a:defRPr sz="4000" b="0" i="0" cap="none">
                <a:solidFill>
                  <a:srgbClr val="FFFFFE"/>
                </a:solidFill>
                <a:latin typeface="Georgia"/>
                <a:cs typeface="Georgia"/>
              </a:defRPr>
            </a:lvl1pPr>
          </a:lstStyle>
          <a:p>
            <a:r>
              <a:rPr kumimoji="0" lang="en-US"/>
              <a:t>Click to edit Master title style</a:t>
            </a:r>
          </a:p>
        </p:txBody>
      </p:sp>
      <p:sp>
        <p:nvSpPr>
          <p:cNvPr id="9" name="Subtitle 8"/>
          <p:cNvSpPr>
            <a:spLocks noGrp="1"/>
          </p:cNvSpPr>
          <p:nvPr>
            <p:ph type="subTitle" idx="1"/>
          </p:nvPr>
        </p:nvSpPr>
        <p:spPr>
          <a:xfrm>
            <a:off x="514350" y="2311230"/>
            <a:ext cx="8324850" cy="914400"/>
          </a:xfrm>
        </p:spPr>
        <p:txBody>
          <a:bodyPr anchor="t"/>
          <a:lstStyle>
            <a:lvl1pPr marL="0" indent="0" algn="l">
              <a:buNone/>
              <a:defRPr sz="2400">
                <a:solidFill>
                  <a:srgbClr val="FFFFFE"/>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pic>
        <p:nvPicPr>
          <p:cNvPr id="10" name="Picture 9" descr="CPRIT-Logo-Horz.-color.png"/>
          <p:cNvPicPr>
            <a:picLocks noChangeAspect="1"/>
          </p:cNvPicPr>
          <p:nvPr userDrawn="1"/>
        </p:nvPicPr>
        <p:blipFill>
          <a:blip r:embed="rId2"/>
          <a:stretch>
            <a:fillRect/>
          </a:stretch>
        </p:blipFill>
        <p:spPr>
          <a:xfrm>
            <a:off x="514350" y="323133"/>
            <a:ext cx="4057650" cy="670764"/>
          </a:xfrm>
          <a:prstGeom prst="rect">
            <a:avLst/>
          </a:prstGeom>
        </p:spPr>
      </p:pic>
      <p:sp>
        <p:nvSpPr>
          <p:cNvPr id="12" name="Text Placeholder 11"/>
          <p:cNvSpPr>
            <a:spLocks noGrp="1"/>
          </p:cNvSpPr>
          <p:nvPr>
            <p:ph type="body" sz="quarter" idx="10"/>
          </p:nvPr>
        </p:nvSpPr>
        <p:spPr>
          <a:xfrm>
            <a:off x="514350" y="3429000"/>
            <a:ext cx="2533650" cy="449262"/>
          </a:xfrm>
        </p:spPr>
        <p:txBody>
          <a:bodyPr>
            <a:noAutofit/>
          </a:bodyPr>
          <a:lstStyle>
            <a:lvl1pPr>
              <a:buFontTx/>
              <a:buNone/>
              <a:defRPr sz="1400">
                <a:solidFill>
                  <a:schemeClr val="bg2"/>
                </a:solidFill>
              </a:defRPr>
            </a:lvl1pPr>
            <a:lvl2pPr>
              <a:buFontTx/>
              <a:buNone/>
              <a:defRPr sz="1200"/>
            </a:lvl2pPr>
            <a:lvl3pPr>
              <a:buFontTx/>
              <a:buNone/>
              <a:defRPr sz="1200"/>
            </a:lvl3pPr>
            <a:lvl4pPr>
              <a:buFontTx/>
              <a:buNone/>
              <a:defRPr sz="1200"/>
            </a:lvl4pPr>
            <a:lvl5pPr>
              <a:buFontTx/>
              <a:buNone/>
              <a:defRPr sz="1200"/>
            </a:lvl5pPr>
          </a:lstStyle>
          <a:p>
            <a:pPr lvl="0"/>
            <a:r>
              <a:rPr lang="en-US"/>
              <a:t>Click to edit Master text styles</a:t>
            </a:r>
          </a:p>
        </p:txBody>
      </p:sp>
    </p:spTree>
    <p:extLst>
      <p:ext uri="{BB962C8B-B14F-4D97-AF65-F5344CB8AC3E}">
        <p14:creationId xmlns:p14="http://schemas.microsoft.com/office/powerpoint/2010/main" val="4150578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NA_graphicV2-01.png"/>
          <p:cNvPicPr>
            <a:picLocks noChangeAspect="1"/>
          </p:cNvPicPr>
          <p:nvPr userDrawn="1"/>
        </p:nvPicPr>
        <p:blipFill>
          <a:blip r:embed="rId2">
            <a:alphaModFix amt="50000"/>
          </a:blip>
          <a:stretch>
            <a:fillRect/>
          </a:stretch>
        </p:blipFill>
        <p:spPr>
          <a:xfrm>
            <a:off x="304800" y="1161680"/>
            <a:ext cx="8839200" cy="5913598"/>
          </a:xfrm>
          <a:prstGeom prst="rect">
            <a:avLst/>
          </a:prstGeom>
        </p:spPr>
      </p:pic>
      <p:sp>
        <p:nvSpPr>
          <p:cNvPr id="22"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304800" y="1462055"/>
            <a:ext cx="8686800" cy="4525963"/>
          </a:xfrm>
        </p:spPr>
        <p:txBody>
          <a:bodyPr/>
          <a:lstStyle>
            <a:lvl1pPr>
              <a:defRPr b="0">
                <a:solidFill>
                  <a:schemeClr val="tx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12" name="Straight Connector 11"/>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9633038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4800" y="1462055"/>
            <a:ext cx="8686800" cy="45259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4" name="Picture 13" descr="CPRIT-Logo-Horz.-color.png"/>
          <p:cNvPicPr>
            <a:picLocks noChangeAspect="1"/>
          </p:cNvPicPr>
          <p:nvPr userDrawn="1"/>
        </p:nvPicPr>
        <p:blipFill>
          <a:blip r:embed="rId2"/>
          <a:stretch>
            <a:fillRect/>
          </a:stretch>
        </p:blipFill>
        <p:spPr>
          <a:xfrm>
            <a:off x="304800" y="6231011"/>
            <a:ext cx="2305050" cy="381044"/>
          </a:xfrm>
          <a:prstGeom prst="rect">
            <a:avLst/>
          </a:prstGeom>
        </p:spPr>
      </p:pic>
      <p:cxnSp>
        <p:nvCxnSpPr>
          <p:cNvPr id="15" name="Straight Connector 14"/>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8"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949986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D2BA"/>
              </a:solidFill>
            </a:endParaRPr>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Tree>
    <p:extLst>
      <p:ext uri="{BB962C8B-B14F-4D97-AF65-F5344CB8AC3E}">
        <p14:creationId xmlns:p14="http://schemas.microsoft.com/office/powerpoint/2010/main" val="1011528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D2BA"/>
              </a:solidFill>
            </a:endParaRPr>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Tree>
    <p:extLst>
      <p:ext uri="{BB962C8B-B14F-4D97-AF65-F5344CB8AC3E}">
        <p14:creationId xmlns:p14="http://schemas.microsoft.com/office/powerpoint/2010/main" val="3802363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8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rgbClr val="492F3B"/>
          </a:solidFill>
          <a:ln>
            <a:solidFill>
              <a:srgbClr val="492F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D2BA"/>
              </a:solidFill>
            </a:endParaRPr>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Tree>
    <p:extLst>
      <p:ext uri="{BB962C8B-B14F-4D97-AF65-F5344CB8AC3E}">
        <p14:creationId xmlns:p14="http://schemas.microsoft.com/office/powerpoint/2010/main" val="544829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15"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18" name="Picture Placeholder 17"/>
          <p:cNvSpPr>
            <a:spLocks noGrp="1"/>
          </p:cNvSpPr>
          <p:nvPr>
            <p:ph type="pic" sz="quarter" idx="13"/>
          </p:nvPr>
        </p:nvSpPr>
        <p:spPr>
          <a:xfrm>
            <a:off x="0" y="1162050"/>
            <a:ext cx="9144000" cy="4707164"/>
          </a:xfrm>
        </p:spPr>
        <p:txBody>
          <a:bodyPr/>
          <a:lstStyle/>
          <a:p>
            <a:endParaRPr lang="en-US"/>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242905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6" name="Picture 5" descr="CPR-PPT-Cover-01.png"/>
          <p:cNvPicPr>
            <a:picLocks noChangeAspect="1"/>
          </p:cNvPicPr>
          <p:nvPr userDrawn="1"/>
        </p:nvPicPr>
        <p:blipFill>
          <a:blip r:embed="rId2">
            <a:alphaModFix/>
          </a:blip>
          <a:srcRect t="11305" r="1639" b="9519"/>
          <a:stretch>
            <a:fillRect/>
          </a:stretch>
        </p:blipFill>
        <p:spPr>
          <a:xfrm>
            <a:off x="0" y="308414"/>
            <a:ext cx="9144000" cy="5565779"/>
          </a:xfrm>
          <a:prstGeom prst="rect">
            <a:avLst/>
          </a:prstGeom>
        </p:spPr>
      </p:pic>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3"/>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1651866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tx1"/>
          </a:solidFill>
          <a:ln>
            <a:solidFill>
              <a:srgbClr val="936C2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127472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
        <p:nvSpPr>
          <p:cNvPr id="6" name="Slide Number Placeholder 16"/>
          <p:cNvSpPr>
            <a:spLocks noGrp="1"/>
          </p:cNvSpPr>
          <p:nvPr>
            <p:ph type="sldNum" sz="quarter" idx="4"/>
          </p:nvPr>
        </p:nvSpPr>
        <p:spPr bwMode="auto">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561669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0887959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304800" y="1506611"/>
            <a:ext cx="4191000" cy="455575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06611"/>
            <a:ext cx="4343400" cy="455575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cxnSp>
        <p:nvCxnSpPr>
          <p:cNvPr id="15" name="Straight Connector 14"/>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12"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4027663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DNA_graphicV2-01.png"/>
          <p:cNvPicPr>
            <a:picLocks noChangeAspect="1"/>
          </p:cNvPicPr>
          <p:nvPr userDrawn="1"/>
        </p:nvPicPr>
        <p:blipFill>
          <a:blip r:embed="rId2">
            <a:alphaModFix amt="50000"/>
          </a:blip>
          <a:stretch>
            <a:fillRect/>
          </a:stretch>
        </p:blipFill>
        <p:spPr>
          <a:xfrm>
            <a:off x="304800" y="1161680"/>
            <a:ext cx="8839200" cy="5913598"/>
          </a:xfrm>
          <a:prstGeom prst="rect">
            <a:avLst/>
          </a:prstGeom>
        </p:spPr>
      </p:pic>
      <p:sp>
        <p:nvSpPr>
          <p:cNvPr id="22"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304800" y="1462055"/>
            <a:ext cx="8686800" cy="4525963"/>
          </a:xfrm>
        </p:spPr>
        <p:txBody>
          <a:bodyPr/>
          <a:lstStyle>
            <a:lvl1pP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endParaRPr kumimoji="0" lang="en-US"/>
          </a:p>
        </p:txBody>
      </p:sp>
      <p:cxnSp>
        <p:nvCxnSpPr>
          <p:cNvPr id="12" name="Straight Connector 11"/>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333525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804" y="1278795"/>
            <a:ext cx="9255968" cy="6083268"/>
          </a:xfrm>
          <a:prstGeom prst="rect">
            <a:avLst/>
          </a:prstGeom>
        </p:spPr>
      </p:pic>
      <p:sp>
        <p:nvSpPr>
          <p:cNvPr id="29" name="Title 28"/>
          <p:cNvSpPr>
            <a:spLocks noGrp="1"/>
          </p:cNvSpPr>
          <p:nvPr>
            <p:ph type="ctrTitle"/>
          </p:nvPr>
        </p:nvSpPr>
        <p:spPr>
          <a:xfrm>
            <a:off x="514350" y="1597744"/>
            <a:ext cx="8324850" cy="713486"/>
          </a:xfrm>
        </p:spPr>
        <p:txBody>
          <a:bodyPr anchor="t">
            <a:normAutofit/>
          </a:bodyPr>
          <a:lstStyle>
            <a:lvl1pPr>
              <a:defRPr sz="3000" b="0" i="0" cap="none">
                <a:solidFill>
                  <a:srgbClr val="FFFFFE"/>
                </a:solidFill>
                <a:latin typeface="Georgia"/>
                <a:cs typeface="Georgia"/>
              </a:defRPr>
            </a:lvl1pPr>
          </a:lstStyle>
          <a:p>
            <a:r>
              <a:rPr kumimoji="0" lang="en-US"/>
              <a:t>Click to edit Master title style</a:t>
            </a:r>
          </a:p>
        </p:txBody>
      </p:sp>
      <p:sp>
        <p:nvSpPr>
          <p:cNvPr id="9" name="Subtitle 8"/>
          <p:cNvSpPr>
            <a:spLocks noGrp="1"/>
          </p:cNvSpPr>
          <p:nvPr>
            <p:ph type="subTitle" idx="1"/>
          </p:nvPr>
        </p:nvSpPr>
        <p:spPr>
          <a:xfrm>
            <a:off x="514350" y="2311230"/>
            <a:ext cx="8324850" cy="914400"/>
          </a:xfrm>
        </p:spPr>
        <p:txBody>
          <a:bodyPr anchor="t"/>
          <a:lstStyle>
            <a:lvl1pPr marL="0" indent="0" algn="l">
              <a:buNone/>
              <a:defRPr sz="1800">
                <a:solidFill>
                  <a:srgbClr val="FFFFFE"/>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pic>
        <p:nvPicPr>
          <p:cNvPr id="10" name="Picture 9" descr="CPRIT-Logo-Horz.-color.png"/>
          <p:cNvPicPr>
            <a:picLocks noChangeAspect="1"/>
          </p:cNvPicPr>
          <p:nvPr userDrawn="1"/>
        </p:nvPicPr>
        <p:blipFill>
          <a:blip r:embed="rId3"/>
          <a:stretch>
            <a:fillRect/>
          </a:stretch>
        </p:blipFill>
        <p:spPr>
          <a:xfrm>
            <a:off x="514350" y="323133"/>
            <a:ext cx="4057650" cy="670764"/>
          </a:xfrm>
          <a:prstGeom prst="rect">
            <a:avLst/>
          </a:prstGeom>
        </p:spPr>
      </p:pic>
      <p:sp>
        <p:nvSpPr>
          <p:cNvPr id="12" name="Text Placeholder 11"/>
          <p:cNvSpPr>
            <a:spLocks noGrp="1"/>
          </p:cNvSpPr>
          <p:nvPr>
            <p:ph type="body" sz="quarter" idx="10"/>
          </p:nvPr>
        </p:nvSpPr>
        <p:spPr>
          <a:xfrm>
            <a:off x="514350" y="3429000"/>
            <a:ext cx="2533650" cy="449262"/>
          </a:xfrm>
        </p:spPr>
        <p:txBody>
          <a:bodyPr>
            <a:noAutofit/>
          </a:bodyPr>
          <a:lstStyle>
            <a:lvl1pPr>
              <a:buFontTx/>
              <a:buNone/>
              <a:defRPr sz="1050">
                <a:solidFill>
                  <a:schemeClr val="bg2"/>
                </a:solidFill>
              </a:defRPr>
            </a:lvl1pPr>
            <a:lvl2pPr>
              <a:buFontTx/>
              <a:buNone/>
              <a:defRPr sz="900"/>
            </a:lvl2pPr>
            <a:lvl3pPr>
              <a:buFontTx/>
              <a:buNone/>
              <a:defRPr sz="900"/>
            </a:lvl3pPr>
            <a:lvl4pPr>
              <a:buFontTx/>
              <a:buNone/>
              <a:defRPr sz="900"/>
            </a:lvl4pPr>
            <a:lvl5pPr>
              <a:buFontTx/>
              <a:buNone/>
              <a:defRPr sz="900"/>
            </a:lvl5pPr>
          </a:lstStyle>
          <a:p>
            <a:pPr lvl="0"/>
            <a:r>
              <a:rPr lang="en-US"/>
              <a:t>Click to edit Master text styles</a:t>
            </a:r>
          </a:p>
        </p:txBody>
      </p:sp>
    </p:spTree>
    <p:extLst>
      <p:ext uri="{BB962C8B-B14F-4D97-AF65-F5344CB8AC3E}">
        <p14:creationId xmlns:p14="http://schemas.microsoft.com/office/powerpoint/2010/main" val="179370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1292223"/>
            <a:ext cx="9144000" cy="5565779"/>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rgbClr val="D4D2BA"/>
              </a:solidFill>
            </a:endParaRPr>
          </a:p>
        </p:txBody>
      </p:sp>
      <p:sp>
        <p:nvSpPr>
          <p:cNvPr id="29" name="Title 28"/>
          <p:cNvSpPr>
            <a:spLocks noGrp="1"/>
          </p:cNvSpPr>
          <p:nvPr>
            <p:ph type="ctrTitle"/>
          </p:nvPr>
        </p:nvSpPr>
        <p:spPr>
          <a:xfrm>
            <a:off x="514350" y="1597744"/>
            <a:ext cx="8324850" cy="713486"/>
          </a:xfrm>
        </p:spPr>
        <p:txBody>
          <a:bodyPr anchor="t">
            <a:normAutofit/>
          </a:bodyPr>
          <a:lstStyle>
            <a:lvl1pPr>
              <a:defRPr sz="3000" b="0" i="0" cap="none">
                <a:solidFill>
                  <a:srgbClr val="FFFFFE"/>
                </a:solidFill>
                <a:latin typeface="Georgia"/>
                <a:cs typeface="Georgia"/>
              </a:defRPr>
            </a:lvl1pPr>
          </a:lstStyle>
          <a:p>
            <a:r>
              <a:rPr kumimoji="0" lang="en-US"/>
              <a:t>Click to edit Master title style</a:t>
            </a:r>
          </a:p>
        </p:txBody>
      </p:sp>
      <p:sp>
        <p:nvSpPr>
          <p:cNvPr id="9" name="Subtitle 8"/>
          <p:cNvSpPr>
            <a:spLocks noGrp="1"/>
          </p:cNvSpPr>
          <p:nvPr>
            <p:ph type="subTitle" idx="1"/>
          </p:nvPr>
        </p:nvSpPr>
        <p:spPr>
          <a:xfrm>
            <a:off x="514350" y="2311230"/>
            <a:ext cx="8324850" cy="914400"/>
          </a:xfrm>
        </p:spPr>
        <p:txBody>
          <a:bodyPr anchor="t"/>
          <a:lstStyle>
            <a:lvl1pPr marL="0" indent="0" algn="l">
              <a:buNone/>
              <a:defRPr sz="1800">
                <a:solidFill>
                  <a:srgbClr val="FFFFFE"/>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pic>
        <p:nvPicPr>
          <p:cNvPr id="10" name="Picture 9" descr="CPRIT-Logo-Horz.-color.png"/>
          <p:cNvPicPr>
            <a:picLocks noChangeAspect="1"/>
          </p:cNvPicPr>
          <p:nvPr userDrawn="1"/>
        </p:nvPicPr>
        <p:blipFill>
          <a:blip r:embed="rId2"/>
          <a:stretch>
            <a:fillRect/>
          </a:stretch>
        </p:blipFill>
        <p:spPr>
          <a:xfrm>
            <a:off x="514350" y="323133"/>
            <a:ext cx="4057650" cy="670764"/>
          </a:xfrm>
          <a:prstGeom prst="rect">
            <a:avLst/>
          </a:prstGeom>
        </p:spPr>
      </p:pic>
      <p:sp>
        <p:nvSpPr>
          <p:cNvPr id="12" name="Text Placeholder 11"/>
          <p:cNvSpPr>
            <a:spLocks noGrp="1"/>
          </p:cNvSpPr>
          <p:nvPr>
            <p:ph type="body" sz="quarter" idx="10"/>
          </p:nvPr>
        </p:nvSpPr>
        <p:spPr>
          <a:xfrm>
            <a:off x="514350" y="3429000"/>
            <a:ext cx="2533650" cy="449262"/>
          </a:xfrm>
        </p:spPr>
        <p:txBody>
          <a:bodyPr>
            <a:noAutofit/>
          </a:bodyPr>
          <a:lstStyle>
            <a:lvl1pPr>
              <a:buFontTx/>
              <a:buNone/>
              <a:defRPr sz="1050">
                <a:solidFill>
                  <a:schemeClr val="bg2"/>
                </a:solidFill>
              </a:defRPr>
            </a:lvl1pPr>
            <a:lvl2pPr>
              <a:buFontTx/>
              <a:buNone/>
              <a:defRPr sz="900"/>
            </a:lvl2pPr>
            <a:lvl3pPr>
              <a:buFontTx/>
              <a:buNone/>
              <a:defRPr sz="900"/>
            </a:lvl3pPr>
            <a:lvl4pPr>
              <a:buFontTx/>
              <a:buNone/>
              <a:defRPr sz="900"/>
            </a:lvl4pPr>
            <a:lvl5pPr>
              <a:buFontTx/>
              <a:buNone/>
              <a:defRPr sz="900"/>
            </a:lvl5pPr>
          </a:lstStyle>
          <a:p>
            <a:pPr lvl="0"/>
            <a:r>
              <a:rPr lang="en-US"/>
              <a:t>Click to edit Master text styles</a:t>
            </a:r>
          </a:p>
        </p:txBody>
      </p:sp>
    </p:spTree>
    <p:extLst>
      <p:ext uri="{BB962C8B-B14F-4D97-AF65-F5344CB8AC3E}">
        <p14:creationId xmlns:p14="http://schemas.microsoft.com/office/powerpoint/2010/main" val="816443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NA_graphicV2-01.png"/>
          <p:cNvPicPr>
            <a:picLocks noChangeAspect="1"/>
          </p:cNvPicPr>
          <p:nvPr userDrawn="1"/>
        </p:nvPicPr>
        <p:blipFill>
          <a:blip r:embed="rId2">
            <a:alphaModFix amt="50000"/>
          </a:blip>
          <a:stretch>
            <a:fillRect/>
          </a:stretch>
        </p:blipFill>
        <p:spPr>
          <a:xfrm>
            <a:off x="304800" y="1161680"/>
            <a:ext cx="8839200" cy="5913598"/>
          </a:xfrm>
          <a:prstGeom prst="rect">
            <a:avLst/>
          </a:prstGeom>
        </p:spPr>
      </p:pic>
      <p:sp>
        <p:nvSpPr>
          <p:cNvPr id="22"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304800" y="1462057"/>
            <a:ext cx="8686800" cy="4525963"/>
          </a:xfrm>
        </p:spPr>
        <p:txBody>
          <a:bodyPr/>
          <a:lstStyle>
            <a:lvl1pPr>
              <a:defRPr b="0">
                <a:solidFill>
                  <a:schemeClr val="tx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12" name="Straight Connector 11"/>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1919519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descr="DNA_graphic_background_LightBlue.png"/>
          <p:cNvPicPr>
            <a:picLocks noChangeAspect="1"/>
          </p:cNvPicPr>
          <p:nvPr userDrawn="1"/>
        </p:nvPicPr>
        <p:blipFill>
          <a:blip r:embed="rId2"/>
          <a:srcRect t="34589"/>
          <a:stretch>
            <a:fillRect/>
          </a:stretch>
        </p:blipFill>
        <p:spPr>
          <a:xfrm>
            <a:off x="304801" y="1275727"/>
            <a:ext cx="8839213" cy="5781848"/>
          </a:xfrm>
          <a:prstGeom prst="rect">
            <a:avLst/>
          </a:prstGeom>
        </p:spPr>
      </p:pic>
      <p:sp>
        <p:nvSpPr>
          <p:cNvPr id="22"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304800" y="1462057"/>
            <a:ext cx="8686800" cy="4525963"/>
          </a:xfrm>
        </p:spPr>
        <p:txBody>
          <a:bodyPr/>
          <a:lstStyle>
            <a:lvl1pPr>
              <a:defRPr b="0">
                <a:solidFill>
                  <a:schemeClr val="tx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12" name="Straight Connector 11"/>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4029724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DNA_graphic_background_DarkBlue.png"/>
          <p:cNvPicPr>
            <a:picLocks noChangeAspect="1"/>
          </p:cNvPicPr>
          <p:nvPr userDrawn="1"/>
        </p:nvPicPr>
        <p:blipFill>
          <a:blip r:embed="rId2"/>
          <a:stretch>
            <a:fillRect/>
          </a:stretch>
        </p:blipFill>
        <p:spPr>
          <a:xfrm>
            <a:off x="304800" y="-1781629"/>
            <a:ext cx="8839200" cy="8839200"/>
          </a:xfrm>
          <a:prstGeom prst="rect">
            <a:avLst/>
          </a:prstGeom>
        </p:spPr>
      </p:pic>
      <p:sp>
        <p:nvSpPr>
          <p:cNvPr id="22"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304800" y="1462057"/>
            <a:ext cx="8686800" cy="4525963"/>
          </a:xfrm>
        </p:spPr>
        <p:txBody>
          <a:bodyPr/>
          <a:lstStyle>
            <a:lvl1pPr>
              <a:defRPr b="0">
                <a:solidFill>
                  <a:schemeClr val="tx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12" name="Straight Connector 11"/>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41783715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4800" y="1462057"/>
            <a:ext cx="8686800" cy="45259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4" name="Picture 13" descr="CPRIT-Logo-Horz.-color.png"/>
          <p:cNvPicPr>
            <a:picLocks noChangeAspect="1"/>
          </p:cNvPicPr>
          <p:nvPr userDrawn="1"/>
        </p:nvPicPr>
        <p:blipFill>
          <a:blip r:embed="rId2"/>
          <a:stretch>
            <a:fillRect/>
          </a:stretch>
        </p:blipFill>
        <p:spPr>
          <a:xfrm>
            <a:off x="304800" y="6231011"/>
            <a:ext cx="2305050" cy="381044"/>
          </a:xfrm>
          <a:prstGeom prst="rect">
            <a:avLst/>
          </a:prstGeom>
        </p:spPr>
      </p:pic>
      <p:cxnSp>
        <p:nvCxnSpPr>
          <p:cNvPr id="15" name="Straight Connector 14"/>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8"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54558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D4D2BA"/>
              </a:solidFill>
            </a:endParaRPr>
          </a:p>
        </p:txBody>
      </p:sp>
      <p:sp>
        <p:nvSpPr>
          <p:cNvPr id="10" name="Title 21"/>
          <p:cNvSpPr>
            <a:spLocks noGrp="1"/>
          </p:cNvSpPr>
          <p:nvPr>
            <p:ph type="title"/>
          </p:nvPr>
        </p:nvSpPr>
        <p:spPr>
          <a:xfrm>
            <a:off x="254001" y="643468"/>
            <a:ext cx="2355850" cy="4525963"/>
          </a:xfrm>
        </p:spPr>
        <p:txBody>
          <a:bodyPr anchor="t">
            <a:normAutofit/>
          </a:bodyPr>
          <a:lstStyle>
            <a:lvl1pPr>
              <a:defRPr sz="24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8" y="643469"/>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1" y="5762896"/>
            <a:ext cx="2184400" cy="828652"/>
          </a:xfrm>
          <a:prstGeom prst="rect">
            <a:avLst/>
          </a:prstGeom>
        </p:spPr>
      </p:pic>
    </p:spTree>
    <p:extLst>
      <p:ext uri="{BB962C8B-B14F-4D97-AF65-F5344CB8AC3E}">
        <p14:creationId xmlns:p14="http://schemas.microsoft.com/office/powerpoint/2010/main" val="21655425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8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rgbClr val="492F3B"/>
          </a:solidFill>
          <a:ln>
            <a:solidFill>
              <a:srgbClr val="492F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D4D2BA"/>
              </a:solidFill>
            </a:endParaRPr>
          </a:p>
        </p:txBody>
      </p:sp>
      <p:sp>
        <p:nvSpPr>
          <p:cNvPr id="10" name="Title 21"/>
          <p:cNvSpPr>
            <a:spLocks noGrp="1"/>
          </p:cNvSpPr>
          <p:nvPr>
            <p:ph type="title"/>
          </p:nvPr>
        </p:nvSpPr>
        <p:spPr>
          <a:xfrm>
            <a:off x="254001" y="643468"/>
            <a:ext cx="2355850" cy="4525963"/>
          </a:xfrm>
        </p:spPr>
        <p:txBody>
          <a:bodyPr anchor="t">
            <a:normAutofit/>
          </a:bodyPr>
          <a:lstStyle>
            <a:lvl1pPr>
              <a:defRPr sz="24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8" y="643469"/>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1" y="5762896"/>
            <a:ext cx="2184400" cy="828652"/>
          </a:xfrm>
          <a:prstGeom prst="rect">
            <a:avLst/>
          </a:prstGeom>
        </p:spPr>
      </p:pic>
    </p:spTree>
    <p:extLst>
      <p:ext uri="{BB962C8B-B14F-4D97-AF65-F5344CB8AC3E}">
        <p14:creationId xmlns:p14="http://schemas.microsoft.com/office/powerpoint/2010/main" val="39342302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9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bg1"/>
          </a:solidFill>
          <a:ln>
            <a:solidFill>
              <a:srgbClr val="D4D2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D4D2BA"/>
              </a:solidFill>
            </a:endParaRPr>
          </a:p>
        </p:txBody>
      </p:sp>
      <p:sp>
        <p:nvSpPr>
          <p:cNvPr id="10" name="Title 21"/>
          <p:cNvSpPr>
            <a:spLocks noGrp="1"/>
          </p:cNvSpPr>
          <p:nvPr>
            <p:ph type="title"/>
          </p:nvPr>
        </p:nvSpPr>
        <p:spPr>
          <a:xfrm>
            <a:off x="254001" y="643468"/>
            <a:ext cx="2355850" cy="4525963"/>
          </a:xfrm>
        </p:spPr>
        <p:txBody>
          <a:bodyPr anchor="t">
            <a:normAutofit/>
          </a:bodyPr>
          <a:lstStyle>
            <a:lvl1pPr>
              <a:defRPr sz="24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8" y="643469"/>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1" y="5762896"/>
            <a:ext cx="2184400" cy="828652"/>
          </a:xfrm>
          <a:prstGeom prst="rect">
            <a:avLst/>
          </a:prstGeom>
        </p:spPr>
      </p:pic>
    </p:spTree>
    <p:extLst>
      <p:ext uri="{BB962C8B-B14F-4D97-AF65-F5344CB8AC3E}">
        <p14:creationId xmlns:p14="http://schemas.microsoft.com/office/powerpoint/2010/main" val="5842277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0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bg1"/>
          </a:solidFill>
          <a:ln>
            <a:solidFill>
              <a:srgbClr val="D4D2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D4D2BA"/>
              </a:solidFill>
            </a:endParaRPr>
          </a:p>
        </p:txBody>
      </p:sp>
      <p:pic>
        <p:nvPicPr>
          <p:cNvPr id="8" name="Picture 7" descr="CPRIT-Logo-VERT.-color.png"/>
          <p:cNvPicPr>
            <a:picLocks noChangeAspect="1"/>
          </p:cNvPicPr>
          <p:nvPr userDrawn="1"/>
        </p:nvPicPr>
        <p:blipFill>
          <a:blip r:embed="rId2"/>
          <a:stretch>
            <a:fillRect/>
          </a:stretch>
        </p:blipFill>
        <p:spPr>
          <a:xfrm>
            <a:off x="254001" y="5762896"/>
            <a:ext cx="2184400" cy="828652"/>
          </a:xfrm>
          <a:prstGeom prst="rect">
            <a:avLst/>
          </a:prstGeom>
        </p:spPr>
      </p:pic>
      <p:sp>
        <p:nvSpPr>
          <p:cNvPr id="9" name="Text Placeholder 4"/>
          <p:cNvSpPr txBox="1">
            <a:spLocks/>
          </p:cNvSpPr>
          <p:nvPr userDrawn="1"/>
        </p:nvSpPr>
        <p:spPr>
          <a:xfrm>
            <a:off x="155420" y="1446346"/>
            <a:ext cx="2474698" cy="5118284"/>
          </a:xfrm>
          <a:prstGeom prst="rect">
            <a:avLst/>
          </a:prstGeom>
        </p:spPr>
        <p:txBody>
          <a:bodyPr vert="horz" lIns="68580" tIns="34290" rIns="68580" bIns="34290" rtlCol="0">
            <a:noAutofit/>
          </a:bodyPr>
          <a:lstStyle>
            <a:lvl1pPr marL="233363" indent="-233363" algn="l" rtl="0" fontAlgn="base">
              <a:lnSpc>
                <a:spcPct val="100000"/>
              </a:lnSpc>
              <a:spcBef>
                <a:spcPts val="575"/>
              </a:spcBef>
              <a:spcAft>
                <a:spcPts val="75"/>
              </a:spcAft>
              <a:buClr>
                <a:schemeClr val="accent1"/>
              </a:buClr>
              <a:buSzPct val="80000"/>
              <a:buFont typeface="Arial" pitchFamily="34" charset="0"/>
              <a:buChar char="•"/>
              <a:defRPr sz="2200" b="0" spc="-80" baseline="0">
                <a:solidFill>
                  <a:srgbClr val="000000"/>
                </a:solidFill>
                <a:latin typeface="+mj-lt"/>
                <a:ea typeface="+mn-ea"/>
                <a:cs typeface="+mn-cs"/>
              </a:defRPr>
            </a:lvl1pPr>
            <a:lvl2pPr marL="463550" indent="-230188" algn="l" rtl="0" fontAlgn="base">
              <a:lnSpc>
                <a:spcPct val="100000"/>
              </a:lnSpc>
              <a:spcBef>
                <a:spcPts val="575"/>
              </a:spcBef>
              <a:spcAft>
                <a:spcPts val="75"/>
              </a:spcAft>
              <a:buClr>
                <a:schemeClr val="accent1"/>
              </a:buClr>
              <a:buSzPct val="80000"/>
              <a:buFont typeface="Arial" pitchFamily="34" charset="0"/>
              <a:buChar char="−"/>
              <a:defRPr sz="2000" spc="-80" baseline="0">
                <a:solidFill>
                  <a:srgbClr val="000000"/>
                </a:solidFill>
                <a:latin typeface="+mj-lt"/>
              </a:defRPr>
            </a:lvl2pPr>
            <a:lvl3pPr marL="569913" indent="-228600" algn="l" rtl="0" fontAlgn="base">
              <a:lnSpc>
                <a:spcPct val="100000"/>
              </a:lnSpc>
              <a:spcBef>
                <a:spcPts val="575"/>
              </a:spcBef>
              <a:spcAft>
                <a:spcPts val="75"/>
              </a:spcAft>
              <a:buClr>
                <a:schemeClr val="accent1"/>
              </a:buClr>
              <a:buSzPct val="80000"/>
              <a:buFont typeface="Wingdings" pitchFamily="2" charset="2"/>
              <a:buChar char="§"/>
              <a:defRPr spc="-80" baseline="0">
                <a:solidFill>
                  <a:srgbClr val="000000"/>
                </a:solidFill>
                <a:latin typeface="+mj-lt"/>
              </a:defRPr>
            </a:lvl3pPr>
            <a:lvl4pPr marL="804863" indent="-234950" algn="l" rtl="0" fontAlgn="base">
              <a:lnSpc>
                <a:spcPct val="100000"/>
              </a:lnSpc>
              <a:spcBef>
                <a:spcPts val="575"/>
              </a:spcBef>
              <a:spcAft>
                <a:spcPts val="75"/>
              </a:spcAft>
              <a:buClr>
                <a:schemeClr val="accent1"/>
              </a:buClr>
              <a:buSzPct val="80000"/>
              <a:buFont typeface="Arial" pitchFamily="34" charset="0"/>
              <a:buChar char="•"/>
              <a:defRPr sz="1600" spc="-80" baseline="0">
                <a:solidFill>
                  <a:srgbClr val="000000"/>
                </a:solidFill>
                <a:latin typeface="+mj-lt"/>
              </a:defRPr>
            </a:lvl4pPr>
            <a:lvl5pPr marL="969963" indent="-223838" algn="l" rtl="0" fontAlgn="base">
              <a:lnSpc>
                <a:spcPct val="100000"/>
              </a:lnSpc>
              <a:spcBef>
                <a:spcPts val="575"/>
              </a:spcBef>
              <a:spcAft>
                <a:spcPts val="75"/>
              </a:spcAft>
              <a:buClr>
                <a:schemeClr val="accent1"/>
              </a:buClr>
              <a:buSzPct val="70000"/>
              <a:buFont typeface="Arial" pitchFamily="34" charset="0"/>
              <a:buChar char="−"/>
              <a:defRPr sz="1400" spc="-80" baseline="0">
                <a:solidFill>
                  <a:srgbClr val="000000"/>
                </a:solidFill>
                <a:latin typeface="+mj-lt"/>
              </a:defRPr>
            </a:lvl5pPr>
            <a:lvl6pPr marL="22304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9pPr>
          </a:lstStyle>
          <a:p>
            <a:pPr marL="172641" lvl="1" indent="-169069">
              <a:buClrTx/>
            </a:pPr>
            <a:endParaRPr lang="en-US" sz="1200">
              <a:solidFill>
                <a:srgbClr val="3D3D3C"/>
              </a:solidFill>
              <a:latin typeface="Calibri" pitchFamily="34" charset="0"/>
            </a:endParaRPr>
          </a:p>
        </p:txBody>
      </p:sp>
      <p:sp>
        <p:nvSpPr>
          <p:cNvPr id="11" name="Content Placeholder 5"/>
          <p:cNvSpPr txBox="1">
            <a:spLocks/>
          </p:cNvSpPr>
          <p:nvPr userDrawn="1"/>
        </p:nvSpPr>
        <p:spPr>
          <a:xfrm rot="16200000">
            <a:off x="40198" y="3829753"/>
            <a:ext cx="5881473" cy="385233"/>
          </a:xfrm>
          <a:prstGeom prst="rect">
            <a:avLst/>
          </a:prstGeom>
          <a:solidFill>
            <a:schemeClr val="tx1">
              <a:lumMod val="75000"/>
            </a:schemeClr>
          </a:solidFill>
        </p:spPr>
        <p:txBody>
          <a:bodyPr vert="horz">
            <a:normAutofit/>
          </a:bodyPr>
          <a:lstStyle>
            <a:lvl1pPr marL="342900" indent="-342900" algn="l" rtl="0" eaLnBrk="1" latinLnBrk="0" hangingPunct="1">
              <a:spcBef>
                <a:spcPct val="20000"/>
              </a:spcBef>
              <a:buClrTx/>
              <a:buSzPct val="70000"/>
              <a:buFont typeface="Arial"/>
              <a:buChar char="•"/>
              <a:defRPr kumimoji="0" sz="3200" kern="1200">
                <a:solidFill>
                  <a:schemeClr val="bg2"/>
                </a:solidFill>
                <a:latin typeface="+mn-lt"/>
                <a:ea typeface="+mn-ea"/>
                <a:cs typeface="+mn-cs"/>
              </a:defRPr>
            </a:lvl1pPr>
            <a:lvl2pPr marL="742950" indent="-285750" algn="l" rtl="0" eaLnBrk="1" latinLnBrk="0" hangingPunct="1">
              <a:spcBef>
                <a:spcPct val="20000"/>
              </a:spcBef>
              <a:buClrTx/>
              <a:buSzPct val="70000"/>
              <a:buFont typeface="Arial"/>
              <a:buChar char="•"/>
              <a:defRPr kumimoji="0" sz="2800" kern="1200">
                <a:solidFill>
                  <a:schemeClr val="bg2"/>
                </a:solidFill>
                <a:latin typeface="+mn-lt"/>
                <a:ea typeface="+mn-ea"/>
                <a:cs typeface="+mn-cs"/>
              </a:defRPr>
            </a:lvl2pPr>
            <a:lvl3pPr marL="1143000" indent="-228600" algn="l" rtl="0" eaLnBrk="1" latinLnBrk="0" hangingPunct="1">
              <a:spcBef>
                <a:spcPct val="20000"/>
              </a:spcBef>
              <a:buClrTx/>
              <a:buSzPct val="70000"/>
              <a:buFont typeface="Arial"/>
              <a:buChar char="•"/>
              <a:defRPr kumimoji="0" sz="2400" kern="1200">
                <a:solidFill>
                  <a:schemeClr val="bg2"/>
                </a:solidFill>
                <a:latin typeface="+mn-lt"/>
                <a:ea typeface="+mn-ea"/>
                <a:cs typeface="+mn-cs"/>
              </a:defRPr>
            </a:lvl3pPr>
            <a:lvl4pPr marL="1600200" indent="-228600" algn="l" rtl="0" eaLnBrk="1" latinLnBrk="0" hangingPunct="1">
              <a:spcBef>
                <a:spcPct val="20000"/>
              </a:spcBef>
              <a:buClrTx/>
              <a:buSzPct val="70000"/>
              <a:buFont typeface="Arial"/>
              <a:buChar char="•"/>
              <a:defRPr kumimoji="0" sz="2000" kern="1200">
                <a:solidFill>
                  <a:schemeClr val="bg2"/>
                </a:solidFill>
                <a:latin typeface="+mn-lt"/>
                <a:ea typeface="+mn-ea"/>
                <a:cs typeface="+mn-cs"/>
              </a:defRPr>
            </a:lvl4pPr>
            <a:lvl5pPr marL="2057400" indent="-228600" algn="l" rtl="0" eaLnBrk="1" latinLnBrk="0" hangingPunct="1">
              <a:spcBef>
                <a:spcPct val="20000"/>
              </a:spcBef>
              <a:buClrTx/>
              <a:buSzPct val="60000"/>
              <a:buFont typeface="Arial"/>
              <a:buChar char="•"/>
              <a:defRPr kumimoji="0" sz="1800" kern="1200">
                <a:solidFill>
                  <a:schemeClr val="bg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685800">
              <a:buFont typeface="Arial"/>
              <a:buNone/>
            </a:pPr>
            <a:r>
              <a:rPr lang="en-US" sz="1350" b="1">
                <a:solidFill>
                  <a:srgbClr val="FFFFFE"/>
                </a:solidFill>
                <a:cs typeface="Arial"/>
              </a:rPr>
              <a:t> </a:t>
            </a:r>
          </a:p>
        </p:txBody>
      </p:sp>
      <p:cxnSp>
        <p:nvCxnSpPr>
          <p:cNvPr id="13" name="Straight Connector 12"/>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1" y="0"/>
            <a:ext cx="9144001" cy="1217448"/>
          </a:xfrm>
          <a:prstGeom prst="rect">
            <a:avLst/>
          </a:prstGeom>
          <a:solidFill>
            <a:schemeClr val="bg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D4D2BA"/>
              </a:solidFill>
            </a:endParaRPr>
          </a:p>
        </p:txBody>
      </p:sp>
      <p:sp>
        <p:nvSpPr>
          <p:cNvPr id="19"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0" name="Content Placeholder 5"/>
          <p:cNvSpPr txBox="1">
            <a:spLocks/>
          </p:cNvSpPr>
          <p:nvPr userDrawn="1"/>
        </p:nvSpPr>
        <p:spPr>
          <a:xfrm>
            <a:off x="-52549" y="1095988"/>
            <a:ext cx="9249103" cy="385233"/>
          </a:xfrm>
          <a:prstGeom prst="rect">
            <a:avLst/>
          </a:prstGeom>
          <a:solidFill>
            <a:schemeClr val="tx1">
              <a:lumMod val="75000"/>
            </a:schemeClr>
          </a:solidFill>
        </p:spPr>
        <p:txBody>
          <a:bodyPr vert="horz">
            <a:normAutofit/>
          </a:bodyPr>
          <a:lstStyle>
            <a:lvl1pPr marL="342900" indent="-342900" algn="l" rtl="0" eaLnBrk="1" latinLnBrk="0" hangingPunct="1">
              <a:spcBef>
                <a:spcPct val="20000"/>
              </a:spcBef>
              <a:buClrTx/>
              <a:buSzPct val="70000"/>
              <a:buFont typeface="Arial"/>
              <a:buChar char="•"/>
              <a:defRPr kumimoji="0" sz="3200" kern="1200">
                <a:solidFill>
                  <a:schemeClr val="bg2"/>
                </a:solidFill>
                <a:latin typeface="+mn-lt"/>
                <a:ea typeface="+mn-ea"/>
                <a:cs typeface="+mn-cs"/>
              </a:defRPr>
            </a:lvl1pPr>
            <a:lvl2pPr marL="742950" indent="-285750" algn="l" rtl="0" eaLnBrk="1" latinLnBrk="0" hangingPunct="1">
              <a:spcBef>
                <a:spcPct val="20000"/>
              </a:spcBef>
              <a:buClrTx/>
              <a:buSzPct val="70000"/>
              <a:buFont typeface="Arial"/>
              <a:buChar char="•"/>
              <a:defRPr kumimoji="0" sz="2800" kern="1200">
                <a:solidFill>
                  <a:schemeClr val="bg2"/>
                </a:solidFill>
                <a:latin typeface="+mn-lt"/>
                <a:ea typeface="+mn-ea"/>
                <a:cs typeface="+mn-cs"/>
              </a:defRPr>
            </a:lvl2pPr>
            <a:lvl3pPr marL="1143000" indent="-228600" algn="l" rtl="0" eaLnBrk="1" latinLnBrk="0" hangingPunct="1">
              <a:spcBef>
                <a:spcPct val="20000"/>
              </a:spcBef>
              <a:buClrTx/>
              <a:buSzPct val="70000"/>
              <a:buFont typeface="Arial"/>
              <a:buChar char="•"/>
              <a:defRPr kumimoji="0" sz="2400" kern="1200">
                <a:solidFill>
                  <a:schemeClr val="bg2"/>
                </a:solidFill>
                <a:latin typeface="+mn-lt"/>
                <a:ea typeface="+mn-ea"/>
                <a:cs typeface="+mn-cs"/>
              </a:defRPr>
            </a:lvl3pPr>
            <a:lvl4pPr marL="1600200" indent="-228600" algn="l" rtl="0" eaLnBrk="1" latinLnBrk="0" hangingPunct="1">
              <a:spcBef>
                <a:spcPct val="20000"/>
              </a:spcBef>
              <a:buClrTx/>
              <a:buSzPct val="70000"/>
              <a:buFont typeface="Arial"/>
              <a:buChar char="•"/>
              <a:defRPr kumimoji="0" sz="2000" kern="1200">
                <a:solidFill>
                  <a:schemeClr val="bg2"/>
                </a:solidFill>
                <a:latin typeface="+mn-lt"/>
                <a:ea typeface="+mn-ea"/>
                <a:cs typeface="+mn-cs"/>
              </a:defRPr>
            </a:lvl4pPr>
            <a:lvl5pPr marL="2057400" indent="-228600" algn="l" rtl="0" eaLnBrk="1" latinLnBrk="0" hangingPunct="1">
              <a:spcBef>
                <a:spcPct val="20000"/>
              </a:spcBef>
              <a:buClrTx/>
              <a:buSzPct val="60000"/>
              <a:buFont typeface="Arial"/>
              <a:buChar char="•"/>
              <a:defRPr kumimoji="0" sz="1800" kern="1200">
                <a:solidFill>
                  <a:schemeClr val="bg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685800">
              <a:buFont typeface="Arial"/>
              <a:buNone/>
            </a:pPr>
            <a:r>
              <a:rPr lang="en-US" sz="1350" b="1">
                <a:solidFill>
                  <a:srgbClr val="FFFFFE"/>
                </a:solidFill>
                <a:cs typeface="Arial"/>
              </a:rPr>
              <a:t> </a:t>
            </a:r>
          </a:p>
        </p:txBody>
      </p:sp>
    </p:spTree>
    <p:extLst>
      <p:ext uri="{BB962C8B-B14F-4D97-AF65-F5344CB8AC3E}">
        <p14:creationId xmlns:p14="http://schemas.microsoft.com/office/powerpoint/2010/main" val="5805110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15"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18" name="Picture Placeholder 17"/>
          <p:cNvSpPr>
            <a:spLocks noGrp="1"/>
          </p:cNvSpPr>
          <p:nvPr>
            <p:ph type="pic" sz="quarter" idx="13"/>
          </p:nvPr>
        </p:nvSpPr>
        <p:spPr>
          <a:xfrm>
            <a:off x="0" y="1162050"/>
            <a:ext cx="9144000" cy="4707164"/>
          </a:xfrm>
        </p:spPr>
        <p:txBody>
          <a:bodyPr/>
          <a:lstStyle/>
          <a:p>
            <a:endParaRPr lang="en-US"/>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6001076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8" name="Rectangle 7"/>
          <p:cNvSpPr/>
          <p:nvPr userDrawn="1"/>
        </p:nvSpPr>
        <p:spPr>
          <a:xfrm>
            <a:off x="0" y="366937"/>
            <a:ext cx="9144000" cy="5565779"/>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0294027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8" name="Rectangle 7"/>
          <p:cNvSpPr/>
          <p:nvPr userDrawn="1"/>
        </p:nvSpPr>
        <p:spPr>
          <a:xfrm>
            <a:off x="0" y="366937"/>
            <a:ext cx="9144000" cy="5565779"/>
          </a:xfrm>
          <a:prstGeom prst="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750066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1_Section Header">
    <p:spTree>
      <p:nvGrpSpPr>
        <p:cNvPr id="1" name=""/>
        <p:cNvGrpSpPr/>
        <p:nvPr/>
      </p:nvGrpSpPr>
      <p:grpSpPr>
        <a:xfrm>
          <a:off x="0" y="0"/>
          <a:ext cx="0" cy="0"/>
          <a:chOff x="0" y="0"/>
          <a:chExt cx="0" cy="0"/>
        </a:xfrm>
      </p:grpSpPr>
      <p:sp>
        <p:nvSpPr>
          <p:cNvPr id="8" name="Rectangle 7"/>
          <p:cNvSpPr/>
          <p:nvPr userDrawn="1"/>
        </p:nvSpPr>
        <p:spPr>
          <a:xfrm>
            <a:off x="0" y="366937"/>
            <a:ext cx="9144000" cy="5565779"/>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7"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40390785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304800" y="1506611"/>
            <a:ext cx="4191000" cy="4555750"/>
          </a:xfrm>
        </p:spPr>
        <p:txBody>
          <a:bodyPr/>
          <a:lstStyle>
            <a:lvl1pPr>
              <a:defRPr sz="210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06611"/>
            <a:ext cx="4343400" cy="4555750"/>
          </a:xfrm>
        </p:spPr>
        <p:txBody>
          <a:bodyPr/>
          <a:lstStyle>
            <a:lvl1pPr>
              <a:defRPr sz="210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cxnSp>
        <p:nvCxnSpPr>
          <p:cNvPr id="15" name="Straight Connector 14"/>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12"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4364587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DNA_graphicV2-01.png"/>
          <p:cNvPicPr>
            <a:picLocks noChangeAspect="1"/>
          </p:cNvPicPr>
          <p:nvPr userDrawn="1"/>
        </p:nvPicPr>
        <p:blipFill>
          <a:blip r:embed="rId2">
            <a:alphaModFix amt="50000"/>
          </a:blip>
          <a:stretch>
            <a:fillRect/>
          </a:stretch>
        </p:blipFill>
        <p:spPr>
          <a:xfrm>
            <a:off x="304800" y="1161680"/>
            <a:ext cx="8839200" cy="5913598"/>
          </a:xfrm>
          <a:prstGeom prst="rect">
            <a:avLst/>
          </a:prstGeom>
        </p:spPr>
      </p:pic>
      <p:sp>
        <p:nvSpPr>
          <p:cNvPr id="22" name="Title 21"/>
          <p:cNvSpPr>
            <a:spLocks noGrp="1"/>
          </p:cNvSpPr>
          <p:nvPr>
            <p:ph type="title"/>
          </p:nvPr>
        </p:nvSpPr>
        <p:spPr>
          <a:xfrm>
            <a:off x="3048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304800" y="1462057"/>
            <a:ext cx="8686800" cy="4525963"/>
          </a:xfrm>
        </p:spPr>
        <p:txBody>
          <a:bodyPr/>
          <a:lstStyle>
            <a:lvl1pP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endParaRPr kumimoji="0" lang="en-US"/>
          </a:p>
        </p:txBody>
      </p:sp>
      <p:cxnSp>
        <p:nvCxnSpPr>
          <p:cNvPr id="12" name="Straight Connector 11"/>
          <p:cNvCxnSpPr/>
          <p:nvPr userDrawn="1"/>
        </p:nvCxnSpPr>
        <p:spPr>
          <a:xfrm>
            <a:off x="304800"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474457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8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rgbClr val="DAD8C4"/>
          </a:solidFill>
          <a:ln>
            <a:solidFill>
              <a:srgbClr val="492F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baseline="0">
                <a:solidFill>
                  <a:srgbClr val="936C26"/>
                </a:solidFill>
              </a:defRPr>
            </a:lvl1pPr>
          </a:lstStyle>
          <a:p>
            <a:fld id="{2DCED0BE-F68D-3342-A8FD-8BDB0A412035}"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9" descr="CPRIT-Logo-Horz.-color.png"/>
          <p:cNvPicPr>
            <a:picLocks noChangeAspect="1"/>
          </p:cNvPicPr>
          <p:nvPr userDrawn="1"/>
        </p:nvPicPr>
        <p:blipFill>
          <a:blip r:embed="rId2"/>
          <a:stretch>
            <a:fillRect/>
          </a:stretch>
        </p:blipFill>
        <p:spPr>
          <a:xfrm>
            <a:off x="514350" y="323133"/>
            <a:ext cx="4057650" cy="67076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1" y="1290548"/>
            <a:ext cx="9153144" cy="5593588"/>
          </a:xfrm>
          <a:prstGeom prst="rect">
            <a:avLst/>
          </a:prstGeom>
        </p:spPr>
      </p:pic>
    </p:spTree>
    <p:extLst>
      <p:ext uri="{BB962C8B-B14F-4D97-AF65-F5344CB8AC3E}">
        <p14:creationId xmlns:p14="http://schemas.microsoft.com/office/powerpoint/2010/main" val="1182978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0" y="1292221"/>
            <a:ext cx="9144000" cy="5565779"/>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29" name="Title 28"/>
          <p:cNvSpPr>
            <a:spLocks noGrp="1"/>
          </p:cNvSpPr>
          <p:nvPr>
            <p:ph type="ctrTitle"/>
          </p:nvPr>
        </p:nvSpPr>
        <p:spPr>
          <a:xfrm>
            <a:off x="514350" y="1597744"/>
            <a:ext cx="8324850" cy="713486"/>
          </a:xfrm>
        </p:spPr>
        <p:txBody>
          <a:bodyPr anchor="t">
            <a:normAutofit/>
          </a:bodyPr>
          <a:lstStyle>
            <a:lvl1pPr>
              <a:defRPr sz="4000" b="0" i="0" cap="none">
                <a:solidFill>
                  <a:srgbClr val="FFFFFE"/>
                </a:solidFill>
                <a:latin typeface="Georgia"/>
                <a:cs typeface="Georgia"/>
              </a:defRPr>
            </a:lvl1pPr>
          </a:lstStyle>
          <a:p>
            <a:r>
              <a:rPr kumimoji="0" lang="en-US"/>
              <a:t>Click to edit Master title style</a:t>
            </a:r>
          </a:p>
        </p:txBody>
      </p:sp>
      <p:sp>
        <p:nvSpPr>
          <p:cNvPr id="9" name="Subtitle 8"/>
          <p:cNvSpPr>
            <a:spLocks noGrp="1"/>
          </p:cNvSpPr>
          <p:nvPr>
            <p:ph type="subTitle" idx="1"/>
          </p:nvPr>
        </p:nvSpPr>
        <p:spPr>
          <a:xfrm>
            <a:off x="514350" y="2311230"/>
            <a:ext cx="8324850" cy="914400"/>
          </a:xfrm>
        </p:spPr>
        <p:txBody>
          <a:bodyPr anchor="t"/>
          <a:lstStyle>
            <a:lvl1pPr marL="0" indent="0" algn="l">
              <a:buNone/>
              <a:defRPr sz="2400">
                <a:solidFill>
                  <a:srgbClr val="FFFFFE"/>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pic>
        <p:nvPicPr>
          <p:cNvPr id="10" name="Picture 9" descr="CPRIT-Logo-Horz.-color.png"/>
          <p:cNvPicPr>
            <a:picLocks noChangeAspect="1"/>
          </p:cNvPicPr>
          <p:nvPr userDrawn="1"/>
        </p:nvPicPr>
        <p:blipFill>
          <a:blip r:embed="rId2"/>
          <a:stretch>
            <a:fillRect/>
          </a:stretch>
        </p:blipFill>
        <p:spPr>
          <a:xfrm>
            <a:off x="514350" y="323133"/>
            <a:ext cx="4057650" cy="670764"/>
          </a:xfrm>
          <a:prstGeom prst="rect">
            <a:avLst/>
          </a:prstGeom>
        </p:spPr>
      </p:pic>
      <p:sp>
        <p:nvSpPr>
          <p:cNvPr id="12" name="Text Placeholder 11"/>
          <p:cNvSpPr>
            <a:spLocks noGrp="1"/>
          </p:cNvSpPr>
          <p:nvPr>
            <p:ph type="body" sz="quarter" idx="10"/>
          </p:nvPr>
        </p:nvSpPr>
        <p:spPr>
          <a:xfrm>
            <a:off x="514350" y="3429000"/>
            <a:ext cx="2533650" cy="449262"/>
          </a:xfrm>
        </p:spPr>
        <p:txBody>
          <a:bodyPr>
            <a:noAutofit/>
          </a:bodyPr>
          <a:lstStyle>
            <a:lvl1pPr>
              <a:buFontTx/>
              <a:buNone/>
              <a:defRPr sz="1400">
                <a:solidFill>
                  <a:schemeClr val="bg2"/>
                </a:solidFill>
              </a:defRPr>
            </a:lvl1pPr>
            <a:lvl2pPr>
              <a:buFontTx/>
              <a:buNone/>
              <a:defRPr sz="1200"/>
            </a:lvl2pPr>
            <a:lvl3pPr>
              <a:buFontTx/>
              <a:buNone/>
              <a:defRPr sz="1200"/>
            </a:lvl3pPr>
            <a:lvl4pPr>
              <a:buFontTx/>
              <a:buNone/>
              <a:defRPr sz="1200"/>
            </a:lvl4pPr>
            <a:lvl5pPr>
              <a:buFontTx/>
              <a:buNone/>
              <a:defRPr sz="1200"/>
            </a:lvl5pPr>
          </a:lstStyle>
          <a:p>
            <a:pPr lvl="0"/>
            <a:r>
              <a:rPr lang="en-US"/>
              <a:t>Click to edit Master text styles</a:t>
            </a:r>
          </a:p>
        </p:txBody>
      </p:sp>
    </p:spTree>
    <p:extLst>
      <p:ext uri="{BB962C8B-B14F-4D97-AF65-F5344CB8AC3E}">
        <p14:creationId xmlns:p14="http://schemas.microsoft.com/office/powerpoint/2010/main" val="3224240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228600" y="1462055"/>
            <a:ext cx="8686800" cy="4525963"/>
          </a:xfrm>
        </p:spPr>
        <p:txBody>
          <a:bodyPr/>
          <a:lstStyle>
            <a:lvl1pPr>
              <a:defRPr b="0">
                <a:solidFill>
                  <a:schemeClr val="tx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12" name="Straight Connector 11"/>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8"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441973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Title 21"/>
          <p:cNvSpPr>
            <a:spLocks noGrp="1"/>
          </p:cNvSpPr>
          <p:nvPr>
            <p:ph type="title"/>
          </p:nvPr>
        </p:nvSpPr>
        <p:spPr>
          <a:xfrm>
            <a:off x="228600" y="201220"/>
            <a:ext cx="8686800" cy="724755"/>
          </a:xfrm>
        </p:spPr>
        <p:txBody>
          <a:bodyPr anchor="ctr" anchorCtr="0"/>
          <a:lstStyle>
            <a:lvl1pPr>
              <a:defRPr b="0" i="0" cap="none">
                <a:solidFill>
                  <a:srgbClr val="936C26"/>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227076" y="1282874"/>
            <a:ext cx="8686800" cy="45259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4" name="Picture 13" descr="CPRIT-Logo-Horz.-color.png"/>
          <p:cNvPicPr>
            <a:picLocks noChangeAspect="1"/>
          </p:cNvPicPr>
          <p:nvPr userDrawn="1"/>
        </p:nvPicPr>
        <p:blipFill>
          <a:blip r:embed="rId2"/>
          <a:stretch>
            <a:fillRect/>
          </a:stretch>
        </p:blipFill>
        <p:spPr>
          <a:xfrm>
            <a:off x="304800" y="6231011"/>
            <a:ext cx="2305050" cy="381044"/>
          </a:xfrm>
          <a:prstGeom prst="rect">
            <a:avLst/>
          </a:prstGeom>
        </p:spPr>
      </p:pic>
      <p:cxnSp>
        <p:nvCxnSpPr>
          <p:cNvPr id="15" name="Straight Connector 14"/>
          <p:cNvCxnSpPr/>
          <p:nvPr userDrawn="1"/>
        </p:nvCxnSpPr>
        <p:spPr>
          <a:xfrm>
            <a:off x="182880" y="1055929"/>
            <a:ext cx="8778240"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7"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5001806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D2BA"/>
              </a:solidFill>
            </a:endParaRPr>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
        <p:nvSpPr>
          <p:cNvPr id="6" name="Slide Number Placeholder 16"/>
          <p:cNvSpPr>
            <a:spLocks noGrp="1"/>
          </p:cNvSpPr>
          <p:nvPr>
            <p:ph type="sldNum" sz="quarter" idx="4"/>
          </p:nvPr>
        </p:nvSpPr>
        <p:spPr bwMode="auto">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064839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D2BA"/>
              </a:solidFill>
            </a:endParaRPr>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8829726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8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rgbClr val="DAD8C4"/>
          </a:solidFill>
          <a:ln>
            <a:solidFill>
              <a:srgbClr val="492F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D2BA"/>
              </a:solidFill>
            </a:endParaRPr>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baseline="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4677478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15"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18" name="Picture Placeholder 17"/>
          <p:cNvSpPr>
            <a:spLocks noGrp="1"/>
          </p:cNvSpPr>
          <p:nvPr>
            <p:ph type="pic" sz="quarter" idx="13"/>
          </p:nvPr>
        </p:nvSpPr>
        <p:spPr>
          <a:xfrm>
            <a:off x="0" y="1162050"/>
            <a:ext cx="9144000" cy="4707164"/>
          </a:xfrm>
        </p:spPr>
        <p:txBody>
          <a:bodyPr/>
          <a:lstStyle/>
          <a:p>
            <a:endParaRPr lang="en-US"/>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4053487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6" name="Picture 5" descr="CPR-PPT-Cover-01.png"/>
          <p:cNvPicPr>
            <a:picLocks noChangeAspect="1"/>
          </p:cNvPicPr>
          <p:nvPr userDrawn="1"/>
        </p:nvPicPr>
        <p:blipFill>
          <a:blip r:embed="rId2">
            <a:alphaModFix/>
          </a:blip>
          <a:srcRect t="11305" r="1639" b="9519"/>
          <a:stretch>
            <a:fillRect/>
          </a:stretch>
        </p:blipFill>
        <p:spPr>
          <a:xfrm>
            <a:off x="0" y="308414"/>
            <a:ext cx="9144000" cy="5565779"/>
          </a:xfrm>
          <a:prstGeom prst="rect">
            <a:avLst/>
          </a:prstGeom>
        </p:spPr>
      </p:pic>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3"/>
          <a:stretch>
            <a:fillRect/>
          </a:stretch>
        </p:blipFill>
        <p:spPr>
          <a:xfrm>
            <a:off x="304800" y="6231011"/>
            <a:ext cx="2305050" cy="381044"/>
          </a:xfrm>
          <a:prstGeom prst="rect">
            <a:avLst/>
          </a:prstGeom>
        </p:spPr>
      </p:pic>
      <p:sp>
        <p:nvSpPr>
          <p:cNvPr id="8"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4499347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tx1"/>
          </a:solidFill>
          <a:ln>
            <a:solidFill>
              <a:srgbClr val="936C2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458346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15"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18" name="Picture Placeholder 17"/>
          <p:cNvSpPr>
            <a:spLocks noGrp="1"/>
          </p:cNvSpPr>
          <p:nvPr>
            <p:ph type="pic" sz="quarter" idx="13"/>
          </p:nvPr>
        </p:nvSpPr>
        <p:spPr>
          <a:xfrm>
            <a:off x="0" y="1162050"/>
            <a:ext cx="9144000" cy="4707164"/>
          </a:xfrm>
        </p:spPr>
        <p:txBody>
          <a:bodyPr/>
          <a:lstStyle/>
          <a:p>
            <a:endParaRPr lang="en-US"/>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6" name="Slide Number Placeholder 16"/>
          <p:cNvSpPr txBox="1">
            <a:spLocks/>
          </p:cNvSpPr>
          <p:nvPr userDrawn="1"/>
        </p:nvSpPr>
        <p:spPr>
          <a:xfrm>
            <a:off x="8602132" y="6356350"/>
            <a:ext cx="38946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936C2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DCED0BE-F68D-3342-A8FD-8BDB0A412035}" type="slidenum">
              <a:rPr lang="en-US" smtClean="0"/>
              <a:pPr/>
              <a:t>‹#›</a:t>
            </a:fld>
            <a:endParaRPr lang="en-US"/>
          </a:p>
        </p:txBody>
      </p:sp>
    </p:spTree>
    <p:extLst>
      <p:ext uri="{BB962C8B-B14F-4D97-AF65-F5344CB8AC3E}">
        <p14:creationId xmlns:p14="http://schemas.microsoft.com/office/powerpoint/2010/main" val="18015279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8" name="Rectangle 7"/>
          <p:cNvSpPr/>
          <p:nvPr userDrawn="1"/>
        </p:nvSpPr>
        <p:spPr>
          <a:xfrm>
            <a:off x="0" y="366935"/>
            <a:ext cx="9144000" cy="5565779"/>
          </a:xfrm>
          <a:prstGeom prst="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2"/>
          <a:stretch>
            <a:fillRect/>
          </a:stretch>
        </p:blipFill>
        <p:spPr>
          <a:xfrm>
            <a:off x="304800" y="6231011"/>
            <a:ext cx="2305050" cy="381044"/>
          </a:xfrm>
          <a:prstGeom prst="rect">
            <a:avLst/>
          </a:prstGeom>
        </p:spPr>
      </p:pic>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7777874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246925" y="1506611"/>
            <a:ext cx="4191000" cy="455575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590325" y="1506611"/>
            <a:ext cx="4343400" cy="455575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cxnSp>
        <p:nvCxnSpPr>
          <p:cNvPr id="15" name="Straight Connector 14"/>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7"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006394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DNA_graphicV2-01.png"/>
          <p:cNvPicPr>
            <a:picLocks noChangeAspect="1"/>
          </p:cNvPicPr>
          <p:nvPr userDrawn="1"/>
        </p:nvPicPr>
        <p:blipFill>
          <a:blip r:embed="rId2">
            <a:alphaModFix amt="50000"/>
          </a:blip>
          <a:stretch>
            <a:fillRect/>
          </a:stretch>
        </p:blipFill>
        <p:spPr>
          <a:xfrm>
            <a:off x="304800" y="1161680"/>
            <a:ext cx="8839200" cy="5913598"/>
          </a:xfrm>
          <a:prstGeom prst="rect">
            <a:avLst/>
          </a:prstGeom>
        </p:spPr>
      </p:pic>
      <p:sp>
        <p:nvSpPr>
          <p:cNvPr id="22"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228600" y="1462055"/>
            <a:ext cx="8686800" cy="4525963"/>
          </a:xfrm>
        </p:spPr>
        <p:txBody>
          <a:bodyPr/>
          <a:lstStyle>
            <a:lvl1pP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endParaRPr kumimoji="0" lang="en-US"/>
          </a:p>
        </p:txBody>
      </p:sp>
      <p:cxnSp>
        <p:nvCxnSpPr>
          <p:cNvPr id="12" name="Straight Connector 11"/>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8"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1334997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userDrawn="1"/>
        </p:nvSpPr>
        <p:spPr>
          <a:xfrm>
            <a:off x="6215743" y="435429"/>
            <a:ext cx="2209800" cy="2547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descr="CPRIT-Logo-Horz.-color.png"/>
          <p:cNvPicPr>
            <a:picLocks noChangeAspect="1"/>
          </p:cNvPicPr>
          <p:nvPr userDrawn="1"/>
        </p:nvPicPr>
        <p:blipFill>
          <a:blip r:embed="rId2"/>
          <a:stretch>
            <a:fillRect/>
          </a:stretch>
        </p:blipFill>
        <p:spPr>
          <a:xfrm>
            <a:off x="514350" y="323133"/>
            <a:ext cx="4057650" cy="670764"/>
          </a:xfrm>
          <a:prstGeom prst="rect">
            <a:avLst/>
          </a:prstGeom>
        </p:spPr>
      </p:pic>
      <p:pic>
        <p:nvPicPr>
          <p:cNvPr id="2" name="Picture 1"/>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283457"/>
            <a:ext cx="9153144" cy="5593588"/>
          </a:xfrm>
          <a:prstGeom prst="rect">
            <a:avLst/>
          </a:prstGeom>
        </p:spPr>
      </p:pic>
    </p:spTree>
    <p:extLst>
      <p:ext uri="{BB962C8B-B14F-4D97-AF65-F5344CB8AC3E}">
        <p14:creationId xmlns:p14="http://schemas.microsoft.com/office/powerpoint/2010/main" val="24611229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887" y="308414"/>
            <a:ext cx="9153144" cy="5593588"/>
          </a:xfrm>
          <a:prstGeom prst="rect">
            <a:avLst/>
          </a:prstGeom>
        </p:spPr>
      </p:pic>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3"/>
          <a:stretch>
            <a:fillRect/>
          </a:stretch>
        </p:blipFill>
        <p:spPr>
          <a:xfrm>
            <a:off x="304800" y="6231011"/>
            <a:ext cx="2305050" cy="381044"/>
          </a:xfrm>
          <a:prstGeom prst="rect">
            <a:avLst/>
          </a:prstGeom>
        </p:spPr>
      </p:pic>
      <p:sp>
        <p:nvSpPr>
          <p:cNvPr id="8"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885732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0"/>
            <a:ext cx="64007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730091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964061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299901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96692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6" name="Picture 5" descr="CPR-PPT-Cover-01.png"/>
          <p:cNvPicPr>
            <a:picLocks noChangeAspect="1"/>
          </p:cNvPicPr>
          <p:nvPr userDrawn="1"/>
        </p:nvPicPr>
        <p:blipFill>
          <a:blip r:embed="rId2">
            <a:alphaModFix/>
          </a:blip>
          <a:srcRect t="11305" r="1639" b="9519"/>
          <a:stretch>
            <a:fillRect/>
          </a:stretch>
        </p:blipFill>
        <p:spPr>
          <a:xfrm>
            <a:off x="0" y="308414"/>
            <a:ext cx="9144000" cy="5565779"/>
          </a:xfrm>
          <a:prstGeom prst="rect">
            <a:avLst/>
          </a:prstGeom>
        </p:spPr>
      </p:pic>
      <p:sp>
        <p:nvSpPr>
          <p:cNvPr id="15" name="Title 21"/>
          <p:cNvSpPr>
            <a:spLocks noGrp="1"/>
          </p:cNvSpPr>
          <p:nvPr>
            <p:ph type="title"/>
          </p:nvPr>
        </p:nvSpPr>
        <p:spPr>
          <a:xfrm>
            <a:off x="304800" y="613229"/>
            <a:ext cx="8686800" cy="838200"/>
          </a:xfrm>
        </p:spPr>
        <p:txBody>
          <a:bodyPr anchor="t"/>
          <a:lstStyle>
            <a:lvl1pPr algn="r">
              <a:defRPr b="0" i="0" cap="none">
                <a:solidFill>
                  <a:schemeClr val="bg2"/>
                </a:solidFill>
                <a:latin typeface="Georgia"/>
                <a:cs typeface="Georgia"/>
              </a:defRPr>
            </a:lvl1pPr>
          </a:lstStyle>
          <a:p>
            <a:r>
              <a:rPr kumimoji="0" lang="en-US"/>
              <a:t>Click to edit Master title style</a:t>
            </a:r>
          </a:p>
        </p:txBody>
      </p:sp>
      <p:pic>
        <p:nvPicPr>
          <p:cNvPr id="21" name="Picture 20" descr="CPRIT-Logo-Horz.-color.png"/>
          <p:cNvPicPr>
            <a:picLocks noChangeAspect="1"/>
          </p:cNvPicPr>
          <p:nvPr userDrawn="1"/>
        </p:nvPicPr>
        <p:blipFill>
          <a:blip r:embed="rId3"/>
          <a:stretch>
            <a:fillRect/>
          </a:stretch>
        </p:blipFill>
        <p:spPr>
          <a:xfrm>
            <a:off x="304800" y="6231011"/>
            <a:ext cx="2305050" cy="381044"/>
          </a:xfrm>
          <a:prstGeom prst="rect">
            <a:avLst/>
          </a:prstGeom>
        </p:spPr>
      </p:pic>
      <p:sp>
        <p:nvSpPr>
          <p:cNvPr id="8"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323042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descr="CPR-PPT-Cover-01.png"/>
          <p:cNvPicPr>
            <a:picLocks noChangeAspect="1"/>
          </p:cNvPicPr>
          <p:nvPr userDrawn="1"/>
        </p:nvPicPr>
        <p:blipFill>
          <a:blip r:embed="rId2"/>
          <a:srcRect t="11305" r="1639" b="9519"/>
          <a:stretch>
            <a:fillRect/>
          </a:stretch>
        </p:blipFill>
        <p:spPr>
          <a:xfrm>
            <a:off x="0" y="1292221"/>
            <a:ext cx="9144000" cy="5565779"/>
          </a:xfrm>
          <a:prstGeom prst="rect">
            <a:avLst/>
          </a:prstGeom>
        </p:spPr>
      </p:pic>
      <p:sp>
        <p:nvSpPr>
          <p:cNvPr id="29" name="Title 28"/>
          <p:cNvSpPr>
            <a:spLocks noGrp="1"/>
          </p:cNvSpPr>
          <p:nvPr>
            <p:ph type="ctrTitle"/>
          </p:nvPr>
        </p:nvSpPr>
        <p:spPr>
          <a:xfrm>
            <a:off x="514350" y="1597744"/>
            <a:ext cx="8324850" cy="713486"/>
          </a:xfrm>
        </p:spPr>
        <p:txBody>
          <a:bodyPr anchor="t">
            <a:normAutofit/>
          </a:bodyPr>
          <a:lstStyle>
            <a:lvl1pPr>
              <a:defRPr sz="4000" b="0" i="0" cap="none">
                <a:solidFill>
                  <a:srgbClr val="FFFFFE"/>
                </a:solidFill>
                <a:latin typeface="Georgia"/>
                <a:cs typeface="Georgia"/>
              </a:defRPr>
            </a:lvl1pPr>
          </a:lstStyle>
          <a:p>
            <a:r>
              <a:rPr kumimoji="0" lang="en-US"/>
              <a:t>Click to edit Master title style</a:t>
            </a:r>
          </a:p>
        </p:txBody>
      </p:sp>
      <p:sp>
        <p:nvSpPr>
          <p:cNvPr id="9" name="Subtitle 8"/>
          <p:cNvSpPr>
            <a:spLocks noGrp="1"/>
          </p:cNvSpPr>
          <p:nvPr>
            <p:ph type="subTitle" idx="1"/>
          </p:nvPr>
        </p:nvSpPr>
        <p:spPr>
          <a:xfrm>
            <a:off x="514350" y="2311230"/>
            <a:ext cx="8324850" cy="914400"/>
          </a:xfrm>
        </p:spPr>
        <p:txBody>
          <a:bodyPr anchor="t"/>
          <a:lstStyle>
            <a:lvl1pPr marL="0" indent="0" algn="l">
              <a:buNone/>
              <a:defRPr sz="2400">
                <a:solidFill>
                  <a:srgbClr val="FFFFFE"/>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pic>
        <p:nvPicPr>
          <p:cNvPr id="10" name="Picture 9" descr="CPRIT-Logo-Horz.-color.png"/>
          <p:cNvPicPr>
            <a:picLocks noChangeAspect="1"/>
          </p:cNvPicPr>
          <p:nvPr userDrawn="1"/>
        </p:nvPicPr>
        <p:blipFill>
          <a:blip r:embed="rId3"/>
          <a:stretch>
            <a:fillRect/>
          </a:stretch>
        </p:blipFill>
        <p:spPr>
          <a:xfrm>
            <a:off x="514350" y="323133"/>
            <a:ext cx="4057650" cy="670764"/>
          </a:xfrm>
          <a:prstGeom prst="rect">
            <a:avLst/>
          </a:prstGeom>
        </p:spPr>
      </p:pic>
      <p:sp>
        <p:nvSpPr>
          <p:cNvPr id="12" name="Text Placeholder 11"/>
          <p:cNvSpPr>
            <a:spLocks noGrp="1"/>
          </p:cNvSpPr>
          <p:nvPr>
            <p:ph type="body" sz="quarter" idx="10"/>
          </p:nvPr>
        </p:nvSpPr>
        <p:spPr>
          <a:xfrm>
            <a:off x="514350" y="3429000"/>
            <a:ext cx="2533650" cy="449262"/>
          </a:xfrm>
        </p:spPr>
        <p:txBody>
          <a:bodyPr>
            <a:noAutofit/>
          </a:bodyPr>
          <a:lstStyle>
            <a:lvl1pPr>
              <a:buFontTx/>
              <a:buNone/>
              <a:defRPr sz="1400">
                <a:solidFill>
                  <a:schemeClr val="bg2"/>
                </a:solidFill>
              </a:defRPr>
            </a:lvl1pPr>
            <a:lvl2pPr>
              <a:buFontTx/>
              <a:buNone/>
              <a:defRPr sz="1200"/>
            </a:lvl2pPr>
            <a:lvl3pPr>
              <a:buFontTx/>
              <a:buNone/>
              <a:defRPr sz="1200"/>
            </a:lvl3pPr>
            <a:lvl4pPr>
              <a:buFontTx/>
              <a:buNone/>
              <a:defRPr sz="1200"/>
            </a:lvl4pPr>
            <a:lvl5pPr>
              <a:buFontTx/>
              <a:buNone/>
              <a:defRPr sz="1200"/>
            </a:lvl5pPr>
          </a:lstStyle>
          <a:p>
            <a:pPr lvl="0"/>
            <a:r>
              <a:rPr lang="en-US"/>
              <a:t>Click to edit Master text styles</a:t>
            </a:r>
          </a:p>
        </p:txBody>
      </p:sp>
    </p:spTree>
    <p:extLst>
      <p:ext uri="{BB962C8B-B14F-4D97-AF65-F5344CB8AC3E}">
        <p14:creationId xmlns:p14="http://schemas.microsoft.com/office/powerpoint/2010/main" val="22389032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Picture 6" descr="CPR-PPT-Cover-Blue.png"/>
          <p:cNvPicPr>
            <a:picLocks noChangeAspect="1"/>
          </p:cNvPicPr>
          <p:nvPr userDrawn="1"/>
        </p:nvPicPr>
        <p:blipFill>
          <a:blip r:embed="rId2"/>
          <a:srcRect t="9968"/>
          <a:stretch>
            <a:fillRect/>
          </a:stretch>
        </p:blipFill>
        <p:spPr>
          <a:xfrm>
            <a:off x="1" y="1279071"/>
            <a:ext cx="9143999" cy="6082992"/>
          </a:xfrm>
          <a:prstGeom prst="rect">
            <a:avLst/>
          </a:prstGeom>
          <a:ln w="19050" cmpd="sng">
            <a:solidFill>
              <a:srgbClr val="2A4A8B"/>
            </a:solidFill>
          </a:ln>
        </p:spPr>
      </p:pic>
      <p:sp>
        <p:nvSpPr>
          <p:cNvPr id="29" name="Title 28"/>
          <p:cNvSpPr>
            <a:spLocks noGrp="1"/>
          </p:cNvSpPr>
          <p:nvPr>
            <p:ph type="ctrTitle"/>
          </p:nvPr>
        </p:nvSpPr>
        <p:spPr>
          <a:xfrm>
            <a:off x="514350" y="1597744"/>
            <a:ext cx="8324850" cy="713486"/>
          </a:xfrm>
        </p:spPr>
        <p:txBody>
          <a:bodyPr anchor="t">
            <a:normAutofit/>
          </a:bodyPr>
          <a:lstStyle>
            <a:lvl1pPr>
              <a:defRPr sz="4000" b="0" i="0" cap="none">
                <a:solidFill>
                  <a:srgbClr val="FFFFFE"/>
                </a:solidFill>
                <a:latin typeface="Georgia"/>
                <a:cs typeface="Georgia"/>
              </a:defRPr>
            </a:lvl1pPr>
          </a:lstStyle>
          <a:p>
            <a:r>
              <a:rPr kumimoji="0" lang="en-US"/>
              <a:t>Click to edit Master title style</a:t>
            </a:r>
          </a:p>
        </p:txBody>
      </p:sp>
      <p:sp>
        <p:nvSpPr>
          <p:cNvPr id="9" name="Subtitle 8"/>
          <p:cNvSpPr>
            <a:spLocks noGrp="1"/>
          </p:cNvSpPr>
          <p:nvPr>
            <p:ph type="subTitle" idx="1"/>
          </p:nvPr>
        </p:nvSpPr>
        <p:spPr>
          <a:xfrm>
            <a:off x="514350" y="2311230"/>
            <a:ext cx="8324850" cy="914400"/>
          </a:xfrm>
        </p:spPr>
        <p:txBody>
          <a:bodyPr anchor="t"/>
          <a:lstStyle>
            <a:lvl1pPr marL="0" indent="0" algn="l">
              <a:buNone/>
              <a:defRPr sz="2400">
                <a:solidFill>
                  <a:srgbClr val="FFFFFE"/>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pic>
        <p:nvPicPr>
          <p:cNvPr id="10" name="Picture 9" descr="CPRIT-Logo-Horz.-color.png"/>
          <p:cNvPicPr>
            <a:picLocks noChangeAspect="1"/>
          </p:cNvPicPr>
          <p:nvPr userDrawn="1"/>
        </p:nvPicPr>
        <p:blipFill>
          <a:blip r:embed="rId3"/>
          <a:stretch>
            <a:fillRect/>
          </a:stretch>
        </p:blipFill>
        <p:spPr>
          <a:xfrm>
            <a:off x="514350" y="323133"/>
            <a:ext cx="4057650" cy="670764"/>
          </a:xfrm>
          <a:prstGeom prst="rect">
            <a:avLst/>
          </a:prstGeom>
        </p:spPr>
      </p:pic>
      <p:sp>
        <p:nvSpPr>
          <p:cNvPr id="12" name="Text Placeholder 11"/>
          <p:cNvSpPr>
            <a:spLocks noGrp="1"/>
          </p:cNvSpPr>
          <p:nvPr>
            <p:ph type="body" sz="quarter" idx="10"/>
          </p:nvPr>
        </p:nvSpPr>
        <p:spPr>
          <a:xfrm>
            <a:off x="514350" y="3429000"/>
            <a:ext cx="2533650" cy="449262"/>
          </a:xfrm>
        </p:spPr>
        <p:txBody>
          <a:bodyPr>
            <a:noAutofit/>
          </a:bodyPr>
          <a:lstStyle>
            <a:lvl1pPr>
              <a:buFontTx/>
              <a:buNone/>
              <a:defRPr sz="1400">
                <a:solidFill>
                  <a:schemeClr val="bg2"/>
                </a:solidFill>
              </a:defRPr>
            </a:lvl1pPr>
            <a:lvl2pPr>
              <a:buFontTx/>
              <a:buNone/>
              <a:defRPr sz="1200"/>
            </a:lvl2pPr>
            <a:lvl3pPr>
              <a:buFontTx/>
              <a:buNone/>
              <a:defRPr sz="1200"/>
            </a:lvl3pPr>
            <a:lvl4pPr>
              <a:buFontTx/>
              <a:buNone/>
              <a:defRPr sz="1200"/>
            </a:lvl4pPr>
            <a:lvl5pPr>
              <a:buFontTx/>
              <a:buNone/>
              <a:defRPr sz="1200"/>
            </a:lvl5pPr>
          </a:lstStyle>
          <a:p>
            <a:pPr lvl="0"/>
            <a:r>
              <a:rPr lang="en-US"/>
              <a:t>Click to edit Master text styles</a:t>
            </a:r>
          </a:p>
        </p:txBody>
      </p:sp>
    </p:spTree>
    <p:extLst>
      <p:ext uri="{BB962C8B-B14F-4D97-AF65-F5344CB8AC3E}">
        <p14:creationId xmlns:p14="http://schemas.microsoft.com/office/powerpoint/2010/main" val="33239581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0" y="1292221"/>
            <a:ext cx="9144000" cy="5565779"/>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D4D2BA"/>
              </a:solidFill>
            </a:endParaRPr>
          </a:p>
        </p:txBody>
      </p:sp>
      <p:sp>
        <p:nvSpPr>
          <p:cNvPr id="29" name="Title 28"/>
          <p:cNvSpPr>
            <a:spLocks noGrp="1"/>
          </p:cNvSpPr>
          <p:nvPr>
            <p:ph type="ctrTitle"/>
          </p:nvPr>
        </p:nvSpPr>
        <p:spPr>
          <a:xfrm>
            <a:off x="514350" y="1597744"/>
            <a:ext cx="8324850" cy="713486"/>
          </a:xfrm>
        </p:spPr>
        <p:txBody>
          <a:bodyPr anchor="t">
            <a:normAutofit/>
          </a:bodyPr>
          <a:lstStyle>
            <a:lvl1pPr>
              <a:defRPr sz="4000" b="0" i="0" cap="none">
                <a:solidFill>
                  <a:srgbClr val="FFFFFE"/>
                </a:solidFill>
                <a:latin typeface="Georgia"/>
                <a:cs typeface="Georgia"/>
              </a:defRPr>
            </a:lvl1pPr>
          </a:lstStyle>
          <a:p>
            <a:r>
              <a:rPr kumimoji="0" lang="en-US"/>
              <a:t>Click to edit Master title style</a:t>
            </a:r>
          </a:p>
        </p:txBody>
      </p:sp>
      <p:sp>
        <p:nvSpPr>
          <p:cNvPr id="9" name="Subtitle 8"/>
          <p:cNvSpPr>
            <a:spLocks noGrp="1"/>
          </p:cNvSpPr>
          <p:nvPr>
            <p:ph type="subTitle" idx="1"/>
          </p:nvPr>
        </p:nvSpPr>
        <p:spPr>
          <a:xfrm>
            <a:off x="514350" y="2311230"/>
            <a:ext cx="8324850" cy="914400"/>
          </a:xfrm>
        </p:spPr>
        <p:txBody>
          <a:bodyPr anchor="t"/>
          <a:lstStyle>
            <a:lvl1pPr marL="0" indent="0" algn="l">
              <a:buNone/>
              <a:defRPr sz="2400">
                <a:solidFill>
                  <a:srgbClr val="FFFFFE"/>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pic>
        <p:nvPicPr>
          <p:cNvPr id="10" name="Picture 9" descr="CPRIT-Logo-Horz.-color.png"/>
          <p:cNvPicPr>
            <a:picLocks noChangeAspect="1"/>
          </p:cNvPicPr>
          <p:nvPr userDrawn="1"/>
        </p:nvPicPr>
        <p:blipFill>
          <a:blip r:embed="rId2"/>
          <a:stretch>
            <a:fillRect/>
          </a:stretch>
        </p:blipFill>
        <p:spPr>
          <a:xfrm>
            <a:off x="514350" y="323133"/>
            <a:ext cx="4057650" cy="670764"/>
          </a:xfrm>
          <a:prstGeom prst="rect">
            <a:avLst/>
          </a:prstGeom>
        </p:spPr>
      </p:pic>
      <p:sp>
        <p:nvSpPr>
          <p:cNvPr id="12" name="Text Placeholder 11"/>
          <p:cNvSpPr>
            <a:spLocks noGrp="1"/>
          </p:cNvSpPr>
          <p:nvPr>
            <p:ph type="body" sz="quarter" idx="10"/>
          </p:nvPr>
        </p:nvSpPr>
        <p:spPr>
          <a:xfrm>
            <a:off x="514350" y="3429000"/>
            <a:ext cx="2533650" cy="449262"/>
          </a:xfrm>
        </p:spPr>
        <p:txBody>
          <a:bodyPr>
            <a:noAutofit/>
          </a:bodyPr>
          <a:lstStyle>
            <a:lvl1pPr>
              <a:buFontTx/>
              <a:buNone/>
              <a:defRPr sz="1400">
                <a:solidFill>
                  <a:schemeClr val="bg2"/>
                </a:solidFill>
              </a:defRPr>
            </a:lvl1pPr>
            <a:lvl2pPr>
              <a:buFontTx/>
              <a:buNone/>
              <a:defRPr sz="1200"/>
            </a:lvl2pPr>
            <a:lvl3pPr>
              <a:buFontTx/>
              <a:buNone/>
              <a:defRPr sz="1200"/>
            </a:lvl3pPr>
            <a:lvl4pPr>
              <a:buFontTx/>
              <a:buNone/>
              <a:defRPr sz="1200"/>
            </a:lvl4pPr>
            <a:lvl5pPr>
              <a:buFontTx/>
              <a:buNone/>
              <a:defRPr sz="1200"/>
            </a:lvl5pPr>
          </a:lstStyle>
          <a:p>
            <a:pPr lvl="0"/>
            <a:r>
              <a:rPr lang="en-US"/>
              <a:t>Click to edit Master text styles</a:t>
            </a:r>
          </a:p>
        </p:txBody>
      </p:sp>
    </p:spTree>
    <p:extLst>
      <p:ext uri="{BB962C8B-B14F-4D97-AF65-F5344CB8AC3E}">
        <p14:creationId xmlns:p14="http://schemas.microsoft.com/office/powerpoint/2010/main" val="24692843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NA_graphicV2-01.png"/>
          <p:cNvPicPr>
            <a:picLocks noChangeAspect="1"/>
          </p:cNvPicPr>
          <p:nvPr userDrawn="1"/>
        </p:nvPicPr>
        <p:blipFill>
          <a:blip r:embed="rId2">
            <a:alphaModFix amt="50000"/>
          </a:blip>
          <a:stretch>
            <a:fillRect/>
          </a:stretch>
        </p:blipFill>
        <p:spPr>
          <a:xfrm>
            <a:off x="304800" y="1161680"/>
            <a:ext cx="8839200" cy="5913598"/>
          </a:xfrm>
          <a:prstGeom prst="rect">
            <a:avLst/>
          </a:prstGeom>
        </p:spPr>
      </p:pic>
      <p:sp>
        <p:nvSpPr>
          <p:cNvPr id="22"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304800" y="1462055"/>
            <a:ext cx="8686800" cy="4525963"/>
          </a:xfrm>
        </p:spPr>
        <p:txBody>
          <a:bodyPr/>
          <a:lstStyle>
            <a:lvl1pPr>
              <a:defRPr b="0">
                <a:solidFill>
                  <a:schemeClr val="tx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12" name="Straight Connector 11"/>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8992564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descr="DNA_graphic_background_LightBlue.png"/>
          <p:cNvPicPr>
            <a:picLocks noChangeAspect="1"/>
          </p:cNvPicPr>
          <p:nvPr userDrawn="1"/>
        </p:nvPicPr>
        <p:blipFill>
          <a:blip r:embed="rId2"/>
          <a:srcRect t="34589"/>
          <a:stretch>
            <a:fillRect/>
          </a:stretch>
        </p:blipFill>
        <p:spPr>
          <a:xfrm>
            <a:off x="304800" y="1275727"/>
            <a:ext cx="8839213" cy="5781848"/>
          </a:xfrm>
          <a:prstGeom prst="rect">
            <a:avLst/>
          </a:prstGeom>
        </p:spPr>
      </p:pic>
      <p:sp>
        <p:nvSpPr>
          <p:cNvPr id="22"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304800" y="1462055"/>
            <a:ext cx="8686800" cy="4525963"/>
          </a:xfrm>
        </p:spPr>
        <p:txBody>
          <a:bodyPr/>
          <a:lstStyle>
            <a:lvl1pPr>
              <a:defRPr b="0">
                <a:solidFill>
                  <a:schemeClr val="tx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12" name="Straight Connector 11"/>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222302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DNA_graphic_background_DarkBlue.png"/>
          <p:cNvPicPr>
            <a:picLocks noChangeAspect="1"/>
          </p:cNvPicPr>
          <p:nvPr userDrawn="1"/>
        </p:nvPicPr>
        <p:blipFill>
          <a:blip r:embed="rId2"/>
          <a:stretch>
            <a:fillRect/>
          </a:stretch>
        </p:blipFill>
        <p:spPr>
          <a:xfrm>
            <a:off x="304800" y="-1781629"/>
            <a:ext cx="8839200" cy="8839200"/>
          </a:xfrm>
          <a:prstGeom prst="rect">
            <a:avLst/>
          </a:prstGeom>
        </p:spPr>
      </p:pic>
      <p:sp>
        <p:nvSpPr>
          <p:cNvPr id="22"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27" name="Content Placeholder 26"/>
          <p:cNvSpPr>
            <a:spLocks noGrp="1"/>
          </p:cNvSpPr>
          <p:nvPr>
            <p:ph idx="1"/>
          </p:nvPr>
        </p:nvSpPr>
        <p:spPr>
          <a:xfrm>
            <a:off x="304800" y="1462055"/>
            <a:ext cx="8686800" cy="4525963"/>
          </a:xfrm>
        </p:spPr>
        <p:txBody>
          <a:bodyPr/>
          <a:lstStyle>
            <a:lvl1pPr>
              <a:defRPr b="0">
                <a:solidFill>
                  <a:schemeClr val="tx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cxnSp>
        <p:nvCxnSpPr>
          <p:cNvPr id="12" name="Straight Connector 11"/>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10480496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Title 21"/>
          <p:cNvSpPr>
            <a:spLocks noGrp="1"/>
          </p:cNvSpPr>
          <p:nvPr>
            <p:ph type="title"/>
          </p:nvPr>
        </p:nvSpPr>
        <p:spPr>
          <a:xfrm>
            <a:off x="228600" y="323480"/>
            <a:ext cx="8686800" cy="838200"/>
          </a:xfrm>
        </p:spPr>
        <p:txBody>
          <a:bodyPr anchor="t"/>
          <a:lstStyle>
            <a:lvl1pPr>
              <a:defRPr b="0" i="0" cap="none">
                <a:solidFill>
                  <a:srgbClr val="936C26"/>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4800" y="1462055"/>
            <a:ext cx="8686800" cy="45259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4" name="Picture 13" descr="CPRIT-Logo-Horz.-color.png"/>
          <p:cNvPicPr>
            <a:picLocks noChangeAspect="1"/>
          </p:cNvPicPr>
          <p:nvPr userDrawn="1"/>
        </p:nvPicPr>
        <p:blipFill>
          <a:blip r:embed="rId2"/>
          <a:stretch>
            <a:fillRect/>
          </a:stretch>
        </p:blipFill>
        <p:spPr>
          <a:xfrm>
            <a:off x="304800" y="6231011"/>
            <a:ext cx="2305050" cy="381044"/>
          </a:xfrm>
          <a:prstGeom prst="rect">
            <a:avLst/>
          </a:prstGeom>
        </p:spPr>
      </p:pic>
      <p:cxnSp>
        <p:nvCxnSpPr>
          <p:cNvPr id="15" name="Straight Connector 14"/>
          <p:cNvCxnSpPr/>
          <p:nvPr userDrawn="1"/>
        </p:nvCxnSpPr>
        <p:spPr>
          <a:xfrm>
            <a:off x="230124" y="1055929"/>
            <a:ext cx="8683752" cy="1588"/>
          </a:xfrm>
          <a:prstGeom prst="line">
            <a:avLst/>
          </a:prstGeom>
          <a:ln w="12700" cap="flat" cmpd="sng" algn="ctr">
            <a:solidFill>
              <a:schemeClr val="accent1"/>
            </a:solidFill>
            <a:prstDash val="solid"/>
            <a:round/>
            <a:headEnd type="none" w="med" len="med"/>
            <a:tailEnd type="none" w="med" len="med"/>
          </a:ln>
          <a:effectLst>
            <a:outerShdw blurRad="76200" dist="12700" dir="5400000" rotWithShape="0">
              <a:srgbClr val="4E3B30">
                <a:alpha val="60000"/>
              </a:srgbClr>
            </a:outerShdw>
          </a:effectLst>
        </p:spPr>
        <p:style>
          <a:lnRef idx="2">
            <a:schemeClr val="accent1"/>
          </a:lnRef>
          <a:fillRef idx="0">
            <a:schemeClr val="accent1"/>
          </a:fillRef>
          <a:effectRef idx="1">
            <a:schemeClr val="accent1"/>
          </a:effectRef>
          <a:fontRef idx="minor">
            <a:schemeClr val="tx1"/>
          </a:fontRef>
        </p:style>
      </p:cxnSp>
      <p:sp>
        <p:nvSpPr>
          <p:cNvPr id="8"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19695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D2BA"/>
              </a:solidFill>
            </a:endParaRPr>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Tree>
    <p:extLst>
      <p:ext uri="{BB962C8B-B14F-4D97-AF65-F5344CB8AC3E}">
        <p14:creationId xmlns:p14="http://schemas.microsoft.com/office/powerpoint/2010/main" val="2829017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sp>
        <p:nvSpPr>
          <p:cNvPr id="7" name="Rectangle 6"/>
          <p:cNvSpPr/>
          <p:nvPr userDrawn="1"/>
        </p:nvSpPr>
        <p:spPr>
          <a:xfrm>
            <a:off x="2794000" y="0"/>
            <a:ext cx="6350000" cy="685800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D2BA"/>
              </a:solidFill>
            </a:endParaRPr>
          </a:p>
        </p:txBody>
      </p:sp>
      <p:sp>
        <p:nvSpPr>
          <p:cNvPr id="10" name="Title 21"/>
          <p:cNvSpPr>
            <a:spLocks noGrp="1"/>
          </p:cNvSpPr>
          <p:nvPr>
            <p:ph type="title"/>
          </p:nvPr>
        </p:nvSpPr>
        <p:spPr>
          <a:xfrm>
            <a:off x="254001" y="643466"/>
            <a:ext cx="2355850" cy="4525963"/>
          </a:xfrm>
        </p:spPr>
        <p:txBody>
          <a:bodyPr anchor="t">
            <a:normAutofit/>
          </a:bodyPr>
          <a:lstStyle>
            <a:lvl1pPr>
              <a:defRPr sz="3200" b="0" i="0" cap="none">
                <a:solidFill>
                  <a:srgbClr val="3D3D3C"/>
                </a:solidFill>
                <a:latin typeface="Georgia"/>
                <a:cs typeface="Georgia"/>
              </a:defRPr>
            </a:lvl1pPr>
          </a:lstStyle>
          <a:p>
            <a:r>
              <a:rPr kumimoji="0" lang="en-US"/>
              <a:t>Click to edit Master title style</a:t>
            </a:r>
          </a:p>
        </p:txBody>
      </p:sp>
      <p:sp>
        <p:nvSpPr>
          <p:cNvPr id="12" name="Content Placeholder 26"/>
          <p:cNvSpPr>
            <a:spLocks noGrp="1"/>
          </p:cNvSpPr>
          <p:nvPr>
            <p:ph idx="1"/>
          </p:nvPr>
        </p:nvSpPr>
        <p:spPr>
          <a:xfrm>
            <a:off x="3056467" y="643467"/>
            <a:ext cx="5932085" cy="4525963"/>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7" descr="CPRIT-Logo-VERT.-color.png"/>
          <p:cNvPicPr>
            <a:picLocks noChangeAspect="1"/>
          </p:cNvPicPr>
          <p:nvPr userDrawn="1"/>
        </p:nvPicPr>
        <p:blipFill>
          <a:blip r:embed="rId2"/>
          <a:stretch>
            <a:fillRect/>
          </a:stretch>
        </p:blipFill>
        <p:spPr>
          <a:xfrm>
            <a:off x="254000" y="5762896"/>
            <a:ext cx="2184400" cy="828652"/>
          </a:xfrm>
          <a:prstGeom prst="rect">
            <a:avLst/>
          </a:prstGeom>
        </p:spPr>
      </p:pic>
    </p:spTree>
    <p:extLst>
      <p:ext uri="{BB962C8B-B14F-4D97-AF65-F5344CB8AC3E}">
        <p14:creationId xmlns:p14="http://schemas.microsoft.com/office/powerpoint/2010/main" val="202291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image" Target="../media/image3.png"/><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theme" Target="../theme/theme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1.xml"/><Relationship Id="rId1"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3.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image" Target="../media/image3.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theme" Target="../theme/theme4.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image" Target="../media/image3.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5.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8.xml"/><Relationship Id="rId7" Type="http://schemas.openxmlformats.org/officeDocument/2006/relationships/image" Target="../media/image11.jp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heme" Target="../theme/theme8.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image" Target="../media/image3.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theme" Target="../theme/theme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pic>
        <p:nvPicPr>
          <p:cNvPr id="13" name="Picture 12" descr="CPRIT-Logo-Horz.-color.png"/>
          <p:cNvPicPr>
            <a:picLocks noChangeAspect="1"/>
          </p:cNvPicPr>
          <p:nvPr userDrawn="1"/>
        </p:nvPicPr>
        <p:blipFill>
          <a:blip r:embed="rId16"/>
          <a:stretch>
            <a:fillRect/>
          </a:stretch>
        </p:blipFill>
        <p:spPr>
          <a:xfrm>
            <a:off x="304800" y="6231011"/>
            <a:ext cx="2305050" cy="381044"/>
          </a:xfrm>
          <a:prstGeom prst="rect">
            <a:avLst/>
          </a:prstGeom>
        </p:spPr>
      </p:pic>
      <p:sp>
        <p:nvSpPr>
          <p:cNvPr id="17"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91" r:id="rId2"/>
    <p:sldLayoutId id="2147483674" r:id="rId3"/>
    <p:sldLayoutId id="2147483675" r:id="rId4"/>
    <p:sldLayoutId id="2147483686" r:id="rId5"/>
    <p:sldLayoutId id="2147483693" r:id="rId6"/>
    <p:sldLayoutId id="2147483695" r:id="rId7"/>
    <p:sldLayoutId id="2147483687" r:id="rId8"/>
    <p:sldLayoutId id="2147483689" r:id="rId9"/>
    <p:sldLayoutId id="2147483692" r:id="rId10"/>
    <p:sldLayoutId id="2147483690" r:id="rId11"/>
    <p:sldLayoutId id="2147483694" r:id="rId12"/>
    <p:sldLayoutId id="2147483676" r:id="rId13"/>
    <p:sldLayoutId id="2147483684" r:id="rId14"/>
  </p:sldLayoutIdLst>
  <p:hf hdr="0" ftr="0" dt="0"/>
  <p:txStyles>
    <p:titleStyle>
      <a:lvl1pPr algn="l" rtl="0" eaLnBrk="1" latinLnBrk="0" hangingPunct="1">
        <a:spcBef>
          <a:spcPct val="0"/>
        </a:spcBef>
        <a:buNone/>
        <a:defRPr kumimoji="0" sz="3600" b="0" i="0" kern="1200" cap="none" baseline="0">
          <a:solidFill>
            <a:schemeClr val="tx2"/>
          </a:solidFill>
          <a:effectLst/>
          <a:latin typeface="Georgia"/>
          <a:ea typeface="+mj-ea"/>
          <a:cs typeface="Georgia"/>
        </a:defRPr>
      </a:lvl1pPr>
    </p:titleStyle>
    <p:bodyStyle>
      <a:lvl1pPr marL="342900" indent="-342900" algn="l" rtl="0" eaLnBrk="1" latinLnBrk="0" hangingPunct="1">
        <a:spcBef>
          <a:spcPct val="20000"/>
        </a:spcBef>
        <a:buClr>
          <a:schemeClr val="accent1"/>
        </a:buClr>
        <a:buSzPct val="70000"/>
        <a:buFont typeface="Arial"/>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Arial"/>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Arial"/>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Arial"/>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Arial"/>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04800" y="1554164"/>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pic>
        <p:nvPicPr>
          <p:cNvPr id="13" name="Picture 12" descr="CPRIT-Logo-Horz.-color.png"/>
          <p:cNvPicPr>
            <a:picLocks noChangeAspect="1"/>
          </p:cNvPicPr>
          <p:nvPr userDrawn="1"/>
        </p:nvPicPr>
        <p:blipFill>
          <a:blip r:embed="rId21"/>
          <a:stretch>
            <a:fillRect/>
          </a:stretch>
        </p:blipFill>
        <p:spPr>
          <a:xfrm>
            <a:off x="304800" y="6231011"/>
            <a:ext cx="2305050" cy="381044"/>
          </a:xfrm>
          <a:prstGeom prst="rect">
            <a:avLst/>
          </a:prstGeom>
        </p:spPr>
      </p:pic>
      <p:sp>
        <p:nvSpPr>
          <p:cNvPr id="17"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pPr defTabSz="342900"/>
            <a:fld id="{2DCED0BE-F68D-3342-A8FD-8BDB0A412035}" type="slidenum">
              <a:rPr lang="en-US" smtClean="0"/>
              <a:pPr defTabSz="342900"/>
              <a:t>‹#›</a:t>
            </a:fld>
            <a:endParaRPr lang="en-US"/>
          </a:p>
        </p:txBody>
      </p:sp>
    </p:spTree>
    <p:extLst>
      <p:ext uri="{BB962C8B-B14F-4D97-AF65-F5344CB8AC3E}">
        <p14:creationId xmlns:p14="http://schemas.microsoft.com/office/powerpoint/2010/main" val="245476701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Lst>
  <p:hf hdr="0" ftr="0" dt="0"/>
  <p:txStyles>
    <p:titleStyle>
      <a:lvl1pPr algn="l" rtl="0" eaLnBrk="1" latinLnBrk="0" hangingPunct="1">
        <a:spcBef>
          <a:spcPct val="0"/>
        </a:spcBef>
        <a:buNone/>
        <a:defRPr kumimoji="0" sz="2700" b="0" i="0" kern="1200" cap="none" baseline="0">
          <a:solidFill>
            <a:schemeClr val="tx2"/>
          </a:solidFill>
          <a:effectLst/>
          <a:latin typeface="Georgia"/>
          <a:ea typeface="+mj-ea"/>
          <a:cs typeface="Georgia"/>
        </a:defRPr>
      </a:lvl1pPr>
    </p:titleStyle>
    <p:bodyStyle>
      <a:lvl1pPr marL="257175" indent="-257175" algn="l" rtl="0" eaLnBrk="1" latinLnBrk="0" hangingPunct="1">
        <a:spcBef>
          <a:spcPct val="20000"/>
        </a:spcBef>
        <a:buClr>
          <a:schemeClr val="accent1"/>
        </a:buClr>
        <a:buSzPct val="70000"/>
        <a:buFont typeface="Arial"/>
        <a:buChar char="•"/>
        <a:defRPr kumimoji="0" sz="2400" kern="1200">
          <a:solidFill>
            <a:schemeClr val="tx2"/>
          </a:solidFill>
          <a:latin typeface="+mn-lt"/>
          <a:ea typeface="+mn-ea"/>
          <a:cs typeface="+mn-cs"/>
        </a:defRPr>
      </a:lvl1pPr>
      <a:lvl2pPr marL="557213" indent="-214313" algn="l" rtl="0" eaLnBrk="1" latinLnBrk="0" hangingPunct="1">
        <a:spcBef>
          <a:spcPct val="20000"/>
        </a:spcBef>
        <a:buClr>
          <a:schemeClr val="accent1"/>
        </a:buClr>
        <a:buSzPct val="70000"/>
        <a:buFont typeface="Arial"/>
        <a:buChar char="•"/>
        <a:defRPr kumimoji="0" sz="2100" kern="1200">
          <a:solidFill>
            <a:schemeClr val="tx2"/>
          </a:solidFill>
          <a:latin typeface="+mn-lt"/>
          <a:ea typeface="+mn-ea"/>
          <a:cs typeface="+mn-cs"/>
        </a:defRPr>
      </a:lvl2pPr>
      <a:lvl3pPr marL="857250" indent="-171450" algn="l" rtl="0" eaLnBrk="1" latinLnBrk="0" hangingPunct="1">
        <a:spcBef>
          <a:spcPct val="20000"/>
        </a:spcBef>
        <a:buClr>
          <a:schemeClr val="accent1"/>
        </a:buClr>
        <a:buSzPct val="70000"/>
        <a:buFont typeface="Arial"/>
        <a:buChar char="•"/>
        <a:defRPr kumimoji="0" sz="1800" kern="1200">
          <a:solidFill>
            <a:schemeClr val="tx2"/>
          </a:solidFill>
          <a:latin typeface="+mn-lt"/>
          <a:ea typeface="+mn-ea"/>
          <a:cs typeface="+mn-cs"/>
        </a:defRPr>
      </a:lvl3pPr>
      <a:lvl4pPr marL="1200150" indent="-171450" algn="l" rtl="0" eaLnBrk="1" latinLnBrk="0" hangingPunct="1">
        <a:spcBef>
          <a:spcPct val="20000"/>
        </a:spcBef>
        <a:buClr>
          <a:schemeClr val="accent1"/>
        </a:buClr>
        <a:buSzPct val="70000"/>
        <a:buFont typeface="Arial"/>
        <a:buChar char="•"/>
        <a:defRPr kumimoji="0" sz="1500" kern="1200">
          <a:solidFill>
            <a:schemeClr val="tx2"/>
          </a:solidFill>
          <a:latin typeface="+mn-lt"/>
          <a:ea typeface="+mn-ea"/>
          <a:cs typeface="+mn-cs"/>
        </a:defRPr>
      </a:lvl4pPr>
      <a:lvl5pPr marL="1543050" indent="-171450" algn="l" rtl="0" eaLnBrk="1" latinLnBrk="0" hangingPunct="1">
        <a:spcBef>
          <a:spcPct val="20000"/>
        </a:spcBef>
        <a:buClr>
          <a:schemeClr val="accent1"/>
        </a:buClr>
        <a:buSzPct val="60000"/>
        <a:buFont typeface="Arial"/>
        <a:buChar char="•"/>
        <a:defRPr kumimoji="0" sz="1350" kern="1200">
          <a:solidFill>
            <a:schemeClr val="tx2"/>
          </a:solidFill>
          <a:latin typeface="+mn-lt"/>
          <a:ea typeface="+mn-ea"/>
          <a:cs typeface="+mn-cs"/>
        </a:defRPr>
      </a:lvl5pPr>
      <a:lvl6pPr marL="1885950" indent="-171450" algn="l" rtl="0" eaLnBrk="1" latinLnBrk="0" hangingPunct="1">
        <a:spcBef>
          <a:spcPct val="20000"/>
        </a:spcBef>
        <a:buClr>
          <a:schemeClr val="accent1"/>
        </a:buClr>
        <a:buSzPct val="60000"/>
        <a:buFont typeface="Wingdings 2"/>
        <a:buChar char=""/>
        <a:defRPr kumimoji="0" sz="1350" kern="1200">
          <a:solidFill>
            <a:schemeClr val="tx2"/>
          </a:solidFill>
          <a:latin typeface="+mn-lt"/>
          <a:ea typeface="+mn-ea"/>
          <a:cs typeface="+mn-cs"/>
        </a:defRPr>
      </a:lvl6pPr>
      <a:lvl7pPr marL="2228850" indent="-171450" algn="l" rtl="0" eaLnBrk="1" latinLnBrk="0" hangingPunct="1">
        <a:spcBef>
          <a:spcPct val="20000"/>
        </a:spcBef>
        <a:buClr>
          <a:schemeClr val="accent1"/>
        </a:buClr>
        <a:buSzPct val="60000"/>
        <a:buFont typeface="Wingdings 2"/>
        <a:buChar char=""/>
        <a:defRPr kumimoji="0" sz="1200" kern="1200">
          <a:solidFill>
            <a:schemeClr val="tx2"/>
          </a:solidFill>
          <a:latin typeface="+mn-lt"/>
          <a:ea typeface="+mn-ea"/>
          <a:cs typeface="+mn-cs"/>
        </a:defRPr>
      </a:lvl7pPr>
      <a:lvl8pPr marL="2571750" indent="-171450" algn="l" rtl="0" eaLnBrk="1" latinLnBrk="0" hangingPunct="1">
        <a:spcBef>
          <a:spcPct val="20000"/>
        </a:spcBef>
        <a:buClr>
          <a:schemeClr val="accent1"/>
        </a:buClr>
        <a:buSzPct val="60000"/>
        <a:buFont typeface="Wingdings 2"/>
        <a:buChar char=""/>
        <a:defRPr kumimoji="0" sz="1200" kern="1200" baseline="0">
          <a:solidFill>
            <a:schemeClr val="tx2"/>
          </a:solidFill>
          <a:latin typeface="+mn-lt"/>
          <a:ea typeface="+mn-ea"/>
          <a:cs typeface="+mn-cs"/>
        </a:defRPr>
      </a:lvl8pPr>
      <a:lvl9pPr marL="2914650" indent="-171450" algn="l" rtl="0" eaLnBrk="1" latinLnBrk="0" hangingPunct="1">
        <a:spcBef>
          <a:spcPct val="20000"/>
        </a:spcBef>
        <a:buClr>
          <a:schemeClr val="accent1"/>
        </a:buClr>
        <a:buSzPct val="60000"/>
        <a:buFont typeface="Wingdings 2"/>
        <a:buChar char=""/>
        <a:defRPr kumimoji="0" sz="105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pic>
        <p:nvPicPr>
          <p:cNvPr id="13" name="Picture 12" descr="CPRIT-Logo-Horz.-col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6231011"/>
            <a:ext cx="2305050" cy="381044"/>
          </a:xfrm>
          <a:prstGeom prst="rect">
            <a:avLst/>
          </a:prstGeom>
        </p:spPr>
      </p:pic>
      <p:sp>
        <p:nvSpPr>
          <p:cNvPr id="17"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562600334"/>
      </p:ext>
    </p:extLst>
  </p:cSld>
  <p:clrMap bg1="lt1" tx1="dk1" bg2="lt2" tx2="dk2" accent1="accent1" accent2="accent2" accent3="accent3" accent4="accent4" accent5="accent5" accent6="accent6" hlink="hlink" folHlink="folHlink"/>
  <p:sldLayoutIdLst>
    <p:sldLayoutId id="2147483710" r:id="rId1"/>
  </p:sldLayoutIdLst>
  <p:hf hdr="0" ftr="0" dt="0"/>
  <p:txStyles>
    <p:titleStyle>
      <a:lvl1pPr algn="l" rtl="0" eaLnBrk="1" latinLnBrk="0" hangingPunct="1">
        <a:spcBef>
          <a:spcPct val="0"/>
        </a:spcBef>
        <a:buNone/>
        <a:defRPr kumimoji="0" sz="3600" b="0" i="0" kern="1200" cap="none" baseline="0">
          <a:solidFill>
            <a:schemeClr val="tx2"/>
          </a:solidFill>
          <a:effectLst/>
          <a:latin typeface="Georgia"/>
          <a:ea typeface="+mj-ea"/>
          <a:cs typeface="Georgia"/>
        </a:defRPr>
      </a:lvl1pPr>
    </p:titleStyle>
    <p:bodyStyle>
      <a:lvl1pPr marL="342900" indent="-342900" algn="l" rtl="0" eaLnBrk="1" latinLnBrk="0" hangingPunct="1">
        <a:spcBef>
          <a:spcPct val="20000"/>
        </a:spcBef>
        <a:buClr>
          <a:schemeClr val="accent1"/>
        </a:buClr>
        <a:buSzPct val="70000"/>
        <a:buFont typeface="Arial"/>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Arial"/>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Arial"/>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Arial"/>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Arial"/>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2" y="6356351"/>
            <a:ext cx="2057400" cy="365125"/>
          </a:xfrm>
          <a:prstGeom prst="rect">
            <a:avLst/>
          </a:prstGeom>
        </p:spPr>
        <p:txBody>
          <a:bodyPr vert="horz" lIns="91440" tIns="45720" rIns="91440" bIns="45720" rtlCol="0" anchor="ctr"/>
          <a:lstStyle>
            <a:lvl1pPr algn="l">
              <a:defRPr sz="1779">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77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2" y="6356351"/>
            <a:ext cx="2057400" cy="365125"/>
          </a:xfrm>
          <a:prstGeom prst="rect">
            <a:avLst/>
          </a:prstGeom>
        </p:spPr>
        <p:txBody>
          <a:bodyPr vert="horz" lIns="91440" tIns="45720" rIns="91440" bIns="45720" rtlCol="0" anchor="ctr"/>
          <a:lstStyle>
            <a:lvl1pPr algn="r">
              <a:defRPr sz="1779">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955375904"/>
      </p:ext>
    </p:extLst>
  </p:cSld>
  <p:clrMap bg1="lt1" tx1="dk1" bg2="lt2" tx2="dk2" accent1="accent1" accent2="accent2" accent3="accent3" accent4="accent4" accent5="accent5" accent6="accent6" hlink="hlink" folHlink="folHlink"/>
  <p:sldLayoutIdLst>
    <p:sldLayoutId id="2147483668" r:id="rId1"/>
    <p:sldLayoutId id="2147483968" r:id="rId2"/>
  </p:sldLayoutIdLst>
  <p:hf hdr="0" ftr="0" dt="0"/>
  <p:txStyles>
    <p:titleStyle>
      <a:lvl1pPr algn="l" defTabSz="1354678" rtl="0" eaLnBrk="1" latinLnBrk="0" hangingPunct="1">
        <a:lnSpc>
          <a:spcPct val="90000"/>
        </a:lnSpc>
        <a:spcBef>
          <a:spcPct val="0"/>
        </a:spcBef>
        <a:buNone/>
        <a:defRPr sz="6518" kern="1200">
          <a:solidFill>
            <a:schemeClr val="tx1"/>
          </a:solidFill>
          <a:latin typeface="+mj-lt"/>
          <a:ea typeface="+mj-ea"/>
          <a:cs typeface="+mj-cs"/>
        </a:defRPr>
      </a:lvl1pPr>
    </p:titleStyle>
    <p:bodyStyle>
      <a:lvl1pPr marL="338669" indent="-338669" algn="l" defTabSz="1354678" rtl="0" eaLnBrk="1" latinLnBrk="0" hangingPunct="1">
        <a:lnSpc>
          <a:spcPct val="90000"/>
        </a:lnSpc>
        <a:spcBef>
          <a:spcPts val="1483"/>
        </a:spcBef>
        <a:buFont typeface="Arial" panose="020B0604020202020204" pitchFamily="34" charset="0"/>
        <a:buChar char="•"/>
        <a:defRPr sz="4148" kern="1200">
          <a:solidFill>
            <a:schemeClr val="tx1"/>
          </a:solidFill>
          <a:latin typeface="+mn-lt"/>
          <a:ea typeface="+mn-ea"/>
          <a:cs typeface="+mn-cs"/>
        </a:defRPr>
      </a:lvl1pPr>
      <a:lvl2pPr marL="1016008" indent="-338669" algn="l" defTabSz="1354678" rtl="0" eaLnBrk="1" latinLnBrk="0" hangingPunct="1">
        <a:lnSpc>
          <a:spcPct val="90000"/>
        </a:lnSpc>
        <a:spcBef>
          <a:spcPts val="741"/>
        </a:spcBef>
        <a:buFont typeface="Arial" panose="020B0604020202020204" pitchFamily="34" charset="0"/>
        <a:buChar char="•"/>
        <a:defRPr sz="3556" kern="1200">
          <a:solidFill>
            <a:schemeClr val="tx1"/>
          </a:solidFill>
          <a:latin typeface="+mn-lt"/>
          <a:ea typeface="+mn-ea"/>
          <a:cs typeface="+mn-cs"/>
        </a:defRPr>
      </a:lvl2pPr>
      <a:lvl3pPr marL="1693346" indent="-338669" algn="l" defTabSz="1354678" rtl="0" eaLnBrk="1" latinLnBrk="0" hangingPunct="1">
        <a:lnSpc>
          <a:spcPct val="90000"/>
        </a:lnSpc>
        <a:spcBef>
          <a:spcPts val="741"/>
        </a:spcBef>
        <a:buFont typeface="Arial" panose="020B0604020202020204" pitchFamily="34" charset="0"/>
        <a:buChar char="•"/>
        <a:defRPr sz="2963" kern="1200">
          <a:solidFill>
            <a:schemeClr val="tx1"/>
          </a:solidFill>
          <a:latin typeface="+mn-lt"/>
          <a:ea typeface="+mn-ea"/>
          <a:cs typeface="+mn-cs"/>
        </a:defRPr>
      </a:lvl3pPr>
      <a:lvl4pPr marL="2370684" indent="-338669" algn="l" defTabSz="1354678" rtl="0" eaLnBrk="1" latinLnBrk="0" hangingPunct="1">
        <a:lnSpc>
          <a:spcPct val="90000"/>
        </a:lnSpc>
        <a:spcBef>
          <a:spcPts val="741"/>
        </a:spcBef>
        <a:buFont typeface="Arial" panose="020B0604020202020204" pitchFamily="34" charset="0"/>
        <a:buChar char="•"/>
        <a:defRPr sz="2667" kern="1200">
          <a:solidFill>
            <a:schemeClr val="tx1"/>
          </a:solidFill>
          <a:latin typeface="+mn-lt"/>
          <a:ea typeface="+mn-ea"/>
          <a:cs typeface="+mn-cs"/>
        </a:defRPr>
      </a:lvl4pPr>
      <a:lvl5pPr marL="3048023" indent="-338669" algn="l" defTabSz="1354678" rtl="0" eaLnBrk="1" latinLnBrk="0" hangingPunct="1">
        <a:lnSpc>
          <a:spcPct val="90000"/>
        </a:lnSpc>
        <a:spcBef>
          <a:spcPts val="741"/>
        </a:spcBef>
        <a:buFont typeface="Arial" panose="020B0604020202020204" pitchFamily="34" charset="0"/>
        <a:buChar char="•"/>
        <a:defRPr sz="2667" kern="1200">
          <a:solidFill>
            <a:schemeClr val="tx1"/>
          </a:solidFill>
          <a:latin typeface="+mn-lt"/>
          <a:ea typeface="+mn-ea"/>
          <a:cs typeface="+mn-cs"/>
        </a:defRPr>
      </a:lvl5pPr>
      <a:lvl6pPr marL="3725361" indent="-338669" algn="l" defTabSz="1354678" rtl="0" eaLnBrk="1" latinLnBrk="0" hangingPunct="1">
        <a:lnSpc>
          <a:spcPct val="90000"/>
        </a:lnSpc>
        <a:spcBef>
          <a:spcPts val="741"/>
        </a:spcBef>
        <a:buFont typeface="Arial" panose="020B0604020202020204" pitchFamily="34" charset="0"/>
        <a:buChar char="•"/>
        <a:defRPr sz="2667" kern="1200">
          <a:solidFill>
            <a:schemeClr val="tx1"/>
          </a:solidFill>
          <a:latin typeface="+mn-lt"/>
          <a:ea typeface="+mn-ea"/>
          <a:cs typeface="+mn-cs"/>
        </a:defRPr>
      </a:lvl6pPr>
      <a:lvl7pPr marL="4402701" indent="-338669" algn="l" defTabSz="1354678" rtl="0" eaLnBrk="1" latinLnBrk="0" hangingPunct="1">
        <a:lnSpc>
          <a:spcPct val="90000"/>
        </a:lnSpc>
        <a:spcBef>
          <a:spcPts val="741"/>
        </a:spcBef>
        <a:buFont typeface="Arial" panose="020B0604020202020204" pitchFamily="34" charset="0"/>
        <a:buChar char="•"/>
        <a:defRPr sz="2667" kern="1200">
          <a:solidFill>
            <a:schemeClr val="tx1"/>
          </a:solidFill>
          <a:latin typeface="+mn-lt"/>
          <a:ea typeface="+mn-ea"/>
          <a:cs typeface="+mn-cs"/>
        </a:defRPr>
      </a:lvl7pPr>
      <a:lvl8pPr marL="5080039" indent="-338669" algn="l" defTabSz="1354678" rtl="0" eaLnBrk="1" latinLnBrk="0" hangingPunct="1">
        <a:lnSpc>
          <a:spcPct val="90000"/>
        </a:lnSpc>
        <a:spcBef>
          <a:spcPts val="741"/>
        </a:spcBef>
        <a:buFont typeface="Arial" panose="020B0604020202020204" pitchFamily="34" charset="0"/>
        <a:buChar char="•"/>
        <a:defRPr sz="2667" kern="1200">
          <a:solidFill>
            <a:schemeClr val="tx1"/>
          </a:solidFill>
          <a:latin typeface="+mn-lt"/>
          <a:ea typeface="+mn-ea"/>
          <a:cs typeface="+mn-cs"/>
        </a:defRPr>
      </a:lvl8pPr>
      <a:lvl9pPr marL="5757376" indent="-338669" algn="l" defTabSz="1354678" rtl="0" eaLnBrk="1" latinLnBrk="0" hangingPunct="1">
        <a:lnSpc>
          <a:spcPct val="90000"/>
        </a:lnSpc>
        <a:spcBef>
          <a:spcPts val="741"/>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354678" rtl="0" eaLnBrk="1" latinLnBrk="0" hangingPunct="1">
        <a:defRPr sz="2667" kern="1200">
          <a:solidFill>
            <a:schemeClr val="tx1"/>
          </a:solidFill>
          <a:latin typeface="+mn-lt"/>
          <a:ea typeface="+mn-ea"/>
          <a:cs typeface="+mn-cs"/>
        </a:defRPr>
      </a:lvl1pPr>
      <a:lvl2pPr marL="677340" algn="l" defTabSz="1354678" rtl="0" eaLnBrk="1" latinLnBrk="0" hangingPunct="1">
        <a:defRPr sz="2667" kern="1200">
          <a:solidFill>
            <a:schemeClr val="tx1"/>
          </a:solidFill>
          <a:latin typeface="+mn-lt"/>
          <a:ea typeface="+mn-ea"/>
          <a:cs typeface="+mn-cs"/>
        </a:defRPr>
      </a:lvl2pPr>
      <a:lvl3pPr marL="1354678" algn="l" defTabSz="1354678" rtl="0" eaLnBrk="1" latinLnBrk="0" hangingPunct="1">
        <a:defRPr sz="2667" kern="1200">
          <a:solidFill>
            <a:schemeClr val="tx1"/>
          </a:solidFill>
          <a:latin typeface="+mn-lt"/>
          <a:ea typeface="+mn-ea"/>
          <a:cs typeface="+mn-cs"/>
        </a:defRPr>
      </a:lvl3pPr>
      <a:lvl4pPr marL="2032015" algn="l" defTabSz="1354678" rtl="0" eaLnBrk="1" latinLnBrk="0" hangingPunct="1">
        <a:defRPr sz="2667" kern="1200">
          <a:solidFill>
            <a:schemeClr val="tx1"/>
          </a:solidFill>
          <a:latin typeface="+mn-lt"/>
          <a:ea typeface="+mn-ea"/>
          <a:cs typeface="+mn-cs"/>
        </a:defRPr>
      </a:lvl4pPr>
      <a:lvl5pPr marL="2709353" algn="l" defTabSz="1354678" rtl="0" eaLnBrk="1" latinLnBrk="0" hangingPunct="1">
        <a:defRPr sz="2667" kern="1200">
          <a:solidFill>
            <a:schemeClr val="tx1"/>
          </a:solidFill>
          <a:latin typeface="+mn-lt"/>
          <a:ea typeface="+mn-ea"/>
          <a:cs typeface="+mn-cs"/>
        </a:defRPr>
      </a:lvl5pPr>
      <a:lvl6pPr marL="3386693" algn="l" defTabSz="1354678" rtl="0" eaLnBrk="1" latinLnBrk="0" hangingPunct="1">
        <a:defRPr sz="2667" kern="1200">
          <a:solidFill>
            <a:schemeClr val="tx1"/>
          </a:solidFill>
          <a:latin typeface="+mn-lt"/>
          <a:ea typeface="+mn-ea"/>
          <a:cs typeface="+mn-cs"/>
        </a:defRPr>
      </a:lvl6pPr>
      <a:lvl7pPr marL="4064031" algn="l" defTabSz="1354678" rtl="0" eaLnBrk="1" latinLnBrk="0" hangingPunct="1">
        <a:defRPr sz="2667" kern="1200">
          <a:solidFill>
            <a:schemeClr val="tx1"/>
          </a:solidFill>
          <a:latin typeface="+mn-lt"/>
          <a:ea typeface="+mn-ea"/>
          <a:cs typeface="+mn-cs"/>
        </a:defRPr>
      </a:lvl7pPr>
      <a:lvl8pPr marL="4741369" algn="l" defTabSz="1354678" rtl="0" eaLnBrk="1" latinLnBrk="0" hangingPunct="1">
        <a:defRPr sz="2667" kern="1200">
          <a:solidFill>
            <a:schemeClr val="tx1"/>
          </a:solidFill>
          <a:latin typeface="+mn-lt"/>
          <a:ea typeface="+mn-ea"/>
          <a:cs typeface="+mn-cs"/>
        </a:defRPr>
      </a:lvl8pPr>
      <a:lvl9pPr marL="5418708" algn="l" defTabSz="1354678" rtl="0" eaLnBrk="1" latinLnBrk="0" hangingPunct="1">
        <a:defRPr sz="26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2DCED0BE-F68D-3342-A8FD-8BDB0A412035}" type="slidenum">
              <a:rPr lang="en-US" smtClean="0">
                <a:solidFill>
                  <a:srgbClr val="50B4C8">
                    <a:alpha val="20000"/>
                  </a:srgbClr>
                </a:solidFill>
              </a:rPr>
              <a:pPr/>
              <a:t>‹#›</a:t>
            </a:fld>
            <a:endParaRPr lang="en-US">
              <a:solidFill>
                <a:srgbClr val="50B4C8">
                  <a:alpha val="20000"/>
                </a:srgbClr>
              </a:solidFill>
            </a:endParaRPr>
          </a:p>
        </p:txBody>
      </p:sp>
      <p:pic>
        <p:nvPicPr>
          <p:cNvPr id="7" name="Picture 6" descr="CPRIT-Logo-Horz.-color.png"/>
          <p:cNvPicPr>
            <a:picLocks noChangeAspect="1"/>
          </p:cNvPicPr>
          <p:nvPr userDrawn="1"/>
        </p:nvPicPr>
        <p:blipFill>
          <a:blip r:embed="rId25"/>
          <a:stretch>
            <a:fillRect/>
          </a:stretch>
        </p:blipFill>
        <p:spPr>
          <a:xfrm>
            <a:off x="304800" y="6231011"/>
            <a:ext cx="2305050" cy="381044"/>
          </a:xfrm>
          <a:prstGeom prst="rect">
            <a:avLst/>
          </a:prstGeom>
        </p:spPr>
      </p:pic>
      <p:sp>
        <p:nvSpPr>
          <p:cNvPr id="8" name="TextBox 7"/>
          <p:cNvSpPr txBox="1"/>
          <p:nvPr userDrawn="1"/>
        </p:nvSpPr>
        <p:spPr>
          <a:xfrm>
            <a:off x="3981691" y="6356350"/>
            <a:ext cx="1851950" cy="246221"/>
          </a:xfrm>
          <a:prstGeom prst="rect">
            <a:avLst/>
          </a:prstGeom>
          <a:noFill/>
        </p:spPr>
        <p:txBody>
          <a:bodyPr wrap="square" rtlCol="0">
            <a:spAutoFit/>
          </a:bodyPr>
          <a:lstStyle/>
          <a:p>
            <a:r>
              <a:rPr lang="en-US" sz="1000">
                <a:solidFill>
                  <a:srgbClr val="FF0000"/>
                </a:solidFill>
              </a:rPr>
              <a:t>01/21/15 (5:30pm) Draft_1</a:t>
            </a:r>
          </a:p>
        </p:txBody>
      </p:sp>
      <p:sp>
        <p:nvSpPr>
          <p:cNvPr id="9" name="TextBox 8"/>
          <p:cNvSpPr txBox="1"/>
          <p:nvPr userDrawn="1"/>
        </p:nvSpPr>
        <p:spPr>
          <a:xfrm rot="2911433">
            <a:off x="6304696" y="967383"/>
            <a:ext cx="1737098" cy="646331"/>
          </a:xfrm>
          <a:prstGeom prst="rect">
            <a:avLst/>
          </a:prstGeom>
          <a:noFill/>
        </p:spPr>
        <p:txBody>
          <a:bodyPr wrap="square" rtlCol="0">
            <a:spAutoFit/>
          </a:bodyPr>
          <a:lstStyle/>
          <a:p>
            <a:r>
              <a:rPr lang="en-US" sz="3600">
                <a:solidFill>
                  <a:srgbClr val="C0C0C0"/>
                </a:solidFill>
              </a:rPr>
              <a:t>DRAFT</a:t>
            </a:r>
            <a:endParaRPr lang="en-US">
              <a:solidFill>
                <a:srgbClr val="C0C0C0"/>
              </a:solidFill>
            </a:endParaRPr>
          </a:p>
        </p:txBody>
      </p:sp>
    </p:spTree>
    <p:extLst>
      <p:ext uri="{BB962C8B-B14F-4D97-AF65-F5344CB8AC3E}">
        <p14:creationId xmlns:p14="http://schemas.microsoft.com/office/powerpoint/2010/main" val="324291184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Lst>
  <p:hf hdr="0" ftr="0" dt="0"/>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pic>
        <p:nvPicPr>
          <p:cNvPr id="13" name="Picture 12" descr="CPRIT-Logo-Horz.-color.png"/>
          <p:cNvPicPr>
            <a:picLocks noChangeAspect="1"/>
          </p:cNvPicPr>
          <p:nvPr userDrawn="1"/>
        </p:nvPicPr>
        <p:blipFill>
          <a:blip r:embed="rId18"/>
          <a:stretch>
            <a:fillRect/>
          </a:stretch>
        </p:blipFill>
        <p:spPr>
          <a:xfrm>
            <a:off x="304800" y="6231011"/>
            <a:ext cx="2305050" cy="381044"/>
          </a:xfrm>
          <a:prstGeom prst="rect">
            <a:avLst/>
          </a:prstGeom>
        </p:spPr>
      </p:pic>
      <p:sp>
        <p:nvSpPr>
          <p:cNvPr id="17"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892471870"/>
      </p:ext>
    </p:extLst>
  </p:cSld>
  <p:clrMap bg1="lt1" tx1="dk1" bg2="lt2" tx2="dk2" accent1="accent1" accent2="accent2" accent3="accent3" accent4="accent4" accent5="accent5" accent6="accent6" hlink="hlink" folHlink="folHlink"/>
  <p:sldLayoutIdLst>
    <p:sldLayoutId id="2147483967"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Lst>
  <p:hf hdr="0" ftr="0" dt="0"/>
  <p:txStyles>
    <p:titleStyle>
      <a:lvl1pPr algn="l" rtl="0" eaLnBrk="1" latinLnBrk="0" hangingPunct="1">
        <a:spcBef>
          <a:spcPct val="0"/>
        </a:spcBef>
        <a:buNone/>
        <a:defRPr kumimoji="0" sz="3600" b="0" i="0" kern="1200" cap="none" baseline="0">
          <a:solidFill>
            <a:schemeClr val="tx2"/>
          </a:solidFill>
          <a:effectLst/>
          <a:latin typeface="Georgia"/>
          <a:ea typeface="+mj-ea"/>
          <a:cs typeface="Georgia"/>
        </a:defRPr>
      </a:lvl1pPr>
    </p:titleStyle>
    <p:bodyStyle>
      <a:lvl1pPr marL="342900" indent="-342900" algn="l" rtl="0" eaLnBrk="1" latinLnBrk="0" hangingPunct="1">
        <a:spcBef>
          <a:spcPct val="20000"/>
        </a:spcBef>
        <a:buClr>
          <a:schemeClr val="accent1"/>
        </a:buClr>
        <a:buSzPct val="70000"/>
        <a:buFont typeface="Arial"/>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Arial"/>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Arial"/>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Arial"/>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Arial"/>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04800" y="1554164"/>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pic>
        <p:nvPicPr>
          <p:cNvPr id="13" name="Picture 12" descr="CPRIT-Logo-Horz.-color.png"/>
          <p:cNvPicPr>
            <a:picLocks noChangeAspect="1"/>
          </p:cNvPicPr>
          <p:nvPr userDrawn="1"/>
        </p:nvPicPr>
        <p:blipFill>
          <a:blip r:embed="rId18"/>
          <a:stretch>
            <a:fillRect/>
          </a:stretch>
        </p:blipFill>
        <p:spPr>
          <a:xfrm>
            <a:off x="304800" y="6231011"/>
            <a:ext cx="2305050" cy="381044"/>
          </a:xfrm>
          <a:prstGeom prst="rect">
            <a:avLst/>
          </a:prstGeom>
        </p:spPr>
      </p:pic>
      <p:sp>
        <p:nvSpPr>
          <p:cNvPr id="17" name="Slide Number Placeholder 16"/>
          <p:cNvSpPr>
            <a:spLocks noGrp="1"/>
          </p:cNvSpPr>
          <p:nvPr>
            <p:ph type="sldNum" sz="quarter" idx="4"/>
          </p:nvPr>
        </p:nvSpPr>
        <p:spPr>
          <a:xfrm>
            <a:off x="6858000" y="6356352"/>
            <a:ext cx="2133600" cy="365125"/>
          </a:xfrm>
          <a:prstGeom prst="rect">
            <a:avLst/>
          </a:prstGeom>
        </p:spPr>
        <p:txBody>
          <a:bodyPr vert="horz" lIns="91440" tIns="45720" rIns="91440" bIns="45720" rtlCol="0" anchor="ctr"/>
          <a:lstStyle>
            <a:lvl1pPr algn="r">
              <a:defRPr sz="9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57807474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Lst>
  <p:hf hdr="0" ftr="0" dt="0"/>
  <p:txStyles>
    <p:titleStyle>
      <a:lvl1pPr algn="l" rtl="0" eaLnBrk="1" latinLnBrk="0" hangingPunct="1">
        <a:spcBef>
          <a:spcPct val="0"/>
        </a:spcBef>
        <a:buNone/>
        <a:defRPr kumimoji="0" sz="2700" b="0" i="0" kern="1200" cap="none" baseline="0">
          <a:solidFill>
            <a:schemeClr val="tx2"/>
          </a:solidFill>
          <a:effectLst/>
          <a:latin typeface="Georgia"/>
          <a:ea typeface="+mj-ea"/>
          <a:cs typeface="Georgia"/>
        </a:defRPr>
      </a:lvl1pPr>
    </p:titleStyle>
    <p:bodyStyle>
      <a:lvl1pPr marL="257175" indent="-257175" algn="l" rtl="0" eaLnBrk="1" latinLnBrk="0" hangingPunct="1">
        <a:spcBef>
          <a:spcPct val="20000"/>
        </a:spcBef>
        <a:buClr>
          <a:schemeClr val="accent1"/>
        </a:buClr>
        <a:buSzPct val="70000"/>
        <a:buFont typeface="Arial"/>
        <a:buChar char="•"/>
        <a:defRPr kumimoji="0" sz="2400" kern="1200">
          <a:solidFill>
            <a:schemeClr val="tx2"/>
          </a:solidFill>
          <a:latin typeface="+mn-lt"/>
          <a:ea typeface="+mn-ea"/>
          <a:cs typeface="+mn-cs"/>
        </a:defRPr>
      </a:lvl1pPr>
      <a:lvl2pPr marL="557213" indent="-214313" algn="l" rtl="0" eaLnBrk="1" latinLnBrk="0" hangingPunct="1">
        <a:spcBef>
          <a:spcPct val="20000"/>
        </a:spcBef>
        <a:buClr>
          <a:schemeClr val="accent1"/>
        </a:buClr>
        <a:buSzPct val="70000"/>
        <a:buFont typeface="Arial"/>
        <a:buChar char="•"/>
        <a:defRPr kumimoji="0" sz="2100" kern="1200">
          <a:solidFill>
            <a:schemeClr val="tx2"/>
          </a:solidFill>
          <a:latin typeface="+mn-lt"/>
          <a:ea typeface="+mn-ea"/>
          <a:cs typeface="+mn-cs"/>
        </a:defRPr>
      </a:lvl2pPr>
      <a:lvl3pPr marL="857250" indent="-171450" algn="l" rtl="0" eaLnBrk="1" latinLnBrk="0" hangingPunct="1">
        <a:spcBef>
          <a:spcPct val="20000"/>
        </a:spcBef>
        <a:buClr>
          <a:schemeClr val="accent1"/>
        </a:buClr>
        <a:buSzPct val="70000"/>
        <a:buFont typeface="Arial"/>
        <a:buChar char="•"/>
        <a:defRPr kumimoji="0" sz="1800" kern="1200">
          <a:solidFill>
            <a:schemeClr val="tx2"/>
          </a:solidFill>
          <a:latin typeface="+mn-lt"/>
          <a:ea typeface="+mn-ea"/>
          <a:cs typeface="+mn-cs"/>
        </a:defRPr>
      </a:lvl3pPr>
      <a:lvl4pPr marL="1200150" indent="-171450" algn="l" rtl="0" eaLnBrk="1" latinLnBrk="0" hangingPunct="1">
        <a:spcBef>
          <a:spcPct val="20000"/>
        </a:spcBef>
        <a:buClr>
          <a:schemeClr val="accent1"/>
        </a:buClr>
        <a:buSzPct val="70000"/>
        <a:buFont typeface="Arial"/>
        <a:buChar char="•"/>
        <a:defRPr kumimoji="0" sz="1500" kern="1200">
          <a:solidFill>
            <a:schemeClr val="tx2"/>
          </a:solidFill>
          <a:latin typeface="+mn-lt"/>
          <a:ea typeface="+mn-ea"/>
          <a:cs typeface="+mn-cs"/>
        </a:defRPr>
      </a:lvl4pPr>
      <a:lvl5pPr marL="1543050" indent="-171450" algn="l" rtl="0" eaLnBrk="1" latinLnBrk="0" hangingPunct="1">
        <a:spcBef>
          <a:spcPct val="20000"/>
        </a:spcBef>
        <a:buClr>
          <a:schemeClr val="accent1"/>
        </a:buClr>
        <a:buSzPct val="60000"/>
        <a:buFont typeface="Arial"/>
        <a:buChar char="•"/>
        <a:defRPr kumimoji="0" sz="1350" kern="1200">
          <a:solidFill>
            <a:schemeClr val="tx2"/>
          </a:solidFill>
          <a:latin typeface="+mn-lt"/>
          <a:ea typeface="+mn-ea"/>
          <a:cs typeface="+mn-cs"/>
        </a:defRPr>
      </a:lvl5pPr>
      <a:lvl6pPr marL="1885950" indent="-171450" algn="l" rtl="0" eaLnBrk="1" latinLnBrk="0" hangingPunct="1">
        <a:spcBef>
          <a:spcPct val="20000"/>
        </a:spcBef>
        <a:buClr>
          <a:schemeClr val="accent1"/>
        </a:buClr>
        <a:buSzPct val="60000"/>
        <a:buFont typeface="Wingdings 2"/>
        <a:buChar char=""/>
        <a:defRPr kumimoji="0" sz="1350" kern="1200">
          <a:solidFill>
            <a:schemeClr val="tx2"/>
          </a:solidFill>
          <a:latin typeface="+mn-lt"/>
          <a:ea typeface="+mn-ea"/>
          <a:cs typeface="+mn-cs"/>
        </a:defRPr>
      </a:lvl6pPr>
      <a:lvl7pPr marL="2228850" indent="-171450" algn="l" rtl="0" eaLnBrk="1" latinLnBrk="0" hangingPunct="1">
        <a:spcBef>
          <a:spcPct val="20000"/>
        </a:spcBef>
        <a:buClr>
          <a:schemeClr val="accent1"/>
        </a:buClr>
        <a:buSzPct val="60000"/>
        <a:buFont typeface="Wingdings 2"/>
        <a:buChar char=""/>
        <a:defRPr kumimoji="0" sz="1200" kern="1200">
          <a:solidFill>
            <a:schemeClr val="tx2"/>
          </a:solidFill>
          <a:latin typeface="+mn-lt"/>
          <a:ea typeface="+mn-ea"/>
          <a:cs typeface="+mn-cs"/>
        </a:defRPr>
      </a:lvl7pPr>
      <a:lvl8pPr marL="2571750" indent="-171450" algn="l" rtl="0" eaLnBrk="1" latinLnBrk="0" hangingPunct="1">
        <a:spcBef>
          <a:spcPct val="20000"/>
        </a:spcBef>
        <a:buClr>
          <a:schemeClr val="accent1"/>
        </a:buClr>
        <a:buSzPct val="60000"/>
        <a:buFont typeface="Wingdings 2"/>
        <a:buChar char=""/>
        <a:defRPr kumimoji="0" sz="1200" kern="1200" baseline="0">
          <a:solidFill>
            <a:schemeClr val="tx2"/>
          </a:solidFill>
          <a:latin typeface="+mn-lt"/>
          <a:ea typeface="+mn-ea"/>
          <a:cs typeface="+mn-cs"/>
        </a:defRPr>
      </a:lvl8pPr>
      <a:lvl9pPr marL="2914650" indent="-171450" algn="l" rtl="0" eaLnBrk="1" latinLnBrk="0" hangingPunct="1">
        <a:spcBef>
          <a:spcPct val="20000"/>
        </a:spcBef>
        <a:buClr>
          <a:schemeClr val="accent1"/>
        </a:buClr>
        <a:buSzPct val="60000"/>
        <a:buFont typeface="Wingdings 2"/>
        <a:buChar char=""/>
        <a:defRPr kumimoji="0" sz="105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pic>
        <p:nvPicPr>
          <p:cNvPr id="13" name="Picture 12" descr="CPRIT-Logo-Horz.-color.png"/>
          <p:cNvPicPr>
            <a:picLocks noChangeAspect="1"/>
          </p:cNvPicPr>
          <p:nvPr userDrawn="1"/>
        </p:nvPicPr>
        <p:blipFill>
          <a:blip r:embed="rId16"/>
          <a:stretch>
            <a:fillRect/>
          </a:stretch>
        </p:blipFill>
        <p:spPr>
          <a:xfrm>
            <a:off x="304800" y="6231011"/>
            <a:ext cx="2305050" cy="381044"/>
          </a:xfrm>
          <a:prstGeom prst="rect">
            <a:avLst/>
          </a:prstGeom>
        </p:spPr>
      </p:pic>
      <p:sp>
        <p:nvSpPr>
          <p:cNvPr id="17"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2472515125"/>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Lst>
  <p:hf hdr="0" dt="0"/>
  <p:txStyles>
    <p:titleStyle>
      <a:lvl1pPr algn="l" rtl="0" eaLnBrk="1" latinLnBrk="0" hangingPunct="1">
        <a:spcBef>
          <a:spcPct val="0"/>
        </a:spcBef>
        <a:buNone/>
        <a:defRPr kumimoji="0" sz="3600" b="0" i="0" kern="1200" cap="none" baseline="0">
          <a:solidFill>
            <a:schemeClr val="tx2"/>
          </a:solidFill>
          <a:effectLst/>
          <a:latin typeface="Georgia"/>
          <a:ea typeface="+mj-ea"/>
          <a:cs typeface="Georgia"/>
        </a:defRPr>
      </a:lvl1pPr>
    </p:titleStyle>
    <p:bodyStyle>
      <a:lvl1pPr marL="342900" indent="-342900" algn="l" rtl="0" eaLnBrk="1" latinLnBrk="0" hangingPunct="1">
        <a:spcBef>
          <a:spcPct val="20000"/>
        </a:spcBef>
        <a:buClr>
          <a:schemeClr val="accent1"/>
        </a:buClr>
        <a:buSzPct val="70000"/>
        <a:buFont typeface="Arial"/>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Arial"/>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Arial"/>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Arial"/>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Arial"/>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5586B75A-687E-405C-8A0B-8D00578BA2C3}" type="datetimeFigureOut">
              <a:rPr lang="en-US" smtClean="0">
                <a:solidFill>
                  <a:prstClr val="black">
                    <a:alpha val="75000"/>
                  </a:prstClr>
                </a:solidFill>
              </a:rPr>
              <a:pPr/>
              <a:t>3/28/2022</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2DCED0BE-F68D-3342-A8FD-8BDB0A412035}" type="slidenum">
              <a:rPr lang="en-US" smtClean="0">
                <a:solidFill>
                  <a:srgbClr val="50B4C8">
                    <a:alpha val="20000"/>
                  </a:srgbClr>
                </a:solidFill>
              </a:rPr>
              <a:pPr/>
              <a:t>‹#›</a:t>
            </a:fld>
            <a:endParaRPr lang="en-US">
              <a:solidFill>
                <a:srgbClr val="50B4C8">
                  <a:alpha val="20000"/>
                </a:srgbClr>
              </a:solidFill>
            </a:endParaRPr>
          </a:p>
        </p:txBody>
      </p:sp>
      <p:pic>
        <p:nvPicPr>
          <p:cNvPr id="7" name="Picture 6" descr="CPRIT-Logo-Horz.-color.png"/>
          <p:cNvPicPr>
            <a:picLocks noChangeAspect="1"/>
          </p:cNvPicPr>
          <p:nvPr userDrawn="1"/>
        </p:nvPicPr>
        <p:blipFill>
          <a:blip r:embed="rId3"/>
          <a:stretch>
            <a:fillRect/>
          </a:stretch>
        </p:blipFill>
        <p:spPr>
          <a:xfrm>
            <a:off x="304800" y="6231011"/>
            <a:ext cx="2305050" cy="381044"/>
          </a:xfrm>
          <a:prstGeom prst="rect">
            <a:avLst/>
          </a:prstGeom>
        </p:spPr>
      </p:pic>
      <p:sp>
        <p:nvSpPr>
          <p:cNvPr id="8" name="TextBox 7"/>
          <p:cNvSpPr txBox="1"/>
          <p:nvPr userDrawn="1"/>
        </p:nvSpPr>
        <p:spPr>
          <a:xfrm>
            <a:off x="3981691" y="6356350"/>
            <a:ext cx="1851950" cy="246221"/>
          </a:xfrm>
          <a:prstGeom prst="rect">
            <a:avLst/>
          </a:prstGeom>
          <a:noFill/>
        </p:spPr>
        <p:txBody>
          <a:bodyPr wrap="square" rtlCol="0">
            <a:spAutoFit/>
          </a:bodyPr>
          <a:lstStyle/>
          <a:p>
            <a:r>
              <a:rPr lang="en-US" sz="1000">
                <a:solidFill>
                  <a:srgbClr val="FF0000"/>
                </a:solidFill>
              </a:rPr>
              <a:t>01/21/15 (5:30pm) Draft_1</a:t>
            </a:r>
          </a:p>
        </p:txBody>
      </p:sp>
      <p:sp>
        <p:nvSpPr>
          <p:cNvPr id="9" name="TextBox 8"/>
          <p:cNvSpPr txBox="1"/>
          <p:nvPr userDrawn="1"/>
        </p:nvSpPr>
        <p:spPr>
          <a:xfrm rot="2911433">
            <a:off x="6304696" y="967383"/>
            <a:ext cx="1737098" cy="646331"/>
          </a:xfrm>
          <a:prstGeom prst="rect">
            <a:avLst/>
          </a:prstGeom>
          <a:noFill/>
        </p:spPr>
        <p:txBody>
          <a:bodyPr wrap="square" rtlCol="0">
            <a:spAutoFit/>
          </a:bodyPr>
          <a:lstStyle/>
          <a:p>
            <a:r>
              <a:rPr lang="en-US" sz="3600">
                <a:solidFill>
                  <a:srgbClr val="C0C0C0"/>
                </a:solidFill>
              </a:rPr>
              <a:t>DRAFT</a:t>
            </a:r>
            <a:endParaRPr lang="en-US">
              <a:solidFill>
                <a:srgbClr val="C0C0C0"/>
              </a:solidFill>
            </a:endParaRPr>
          </a:p>
        </p:txBody>
      </p:sp>
    </p:spTree>
    <p:extLst>
      <p:ext uri="{BB962C8B-B14F-4D97-AF65-F5344CB8AC3E}">
        <p14:creationId xmlns:p14="http://schemas.microsoft.com/office/powerpoint/2010/main" val="2963410003"/>
      </p:ext>
    </p:extLst>
  </p:cSld>
  <p:clrMap bg1="lt1" tx1="dk1" bg2="lt2" tx2="dk2" accent1="accent1" accent2="accent2" accent3="accent3" accent4="accent4" accent5="accent5" accent6="accent6" hlink="hlink" folHlink="folHlink"/>
  <p:sldLayoutIdLst>
    <p:sldLayoutId id="2147483825" r:id="rId1"/>
  </p:sldLayoutIdLst>
  <p:hf hdr="0" dt="0"/>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5586B75A-687E-405C-8A0B-8D00578BA2C3}" type="datetimeFigureOut">
              <a:rPr lang="en-US" dirty="0">
                <a:solidFill>
                  <a:prstClr val="black">
                    <a:alpha val="75000"/>
                  </a:prstClr>
                </a:solidFill>
              </a:rPr>
              <a:pPr/>
              <a:t>3/28/2022</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endParaRPr>
          </a:p>
        </p:txBody>
      </p:sp>
      <p:sp>
        <p:nvSpPr>
          <p:cNvPr id="6" name="Slide Number Placeholder 5"/>
          <p:cNvSpPr>
            <a:spLocks noGrp="1"/>
          </p:cNvSpPr>
          <p:nvPr>
            <p:ph type="sldNum" sz="quarter" idx="4"/>
          </p:nvPr>
        </p:nvSpPr>
        <p:spPr>
          <a:xfrm>
            <a:off x="8131750" y="6162909"/>
            <a:ext cx="440750" cy="477064"/>
          </a:xfrm>
          <a:prstGeom prst="rect">
            <a:avLst/>
          </a:prstGeom>
        </p:spPr>
        <p:txBody>
          <a:bodyPr vert="horz" lIns="91440" tIns="45720" rIns="91440" bIns="45720" rtlCol="0" anchor="b"/>
          <a:lstStyle>
            <a:lvl1pPr algn="r">
              <a:defRPr sz="1200" b="0">
                <a:ln>
                  <a:noFill/>
                </a:ln>
                <a:solidFill>
                  <a:schemeClr val="accent1">
                    <a:alpha val="20000"/>
                  </a:schemeClr>
                </a:solidFill>
                <a:latin typeface="+mj-lt"/>
              </a:defRPr>
            </a:lvl1pPr>
          </a:lstStyle>
          <a:p>
            <a:fld id="{2DCED0BE-F68D-3342-A8FD-8BDB0A412035}" type="slidenum">
              <a:rPr lang="en-US" smtClean="0">
                <a:solidFill>
                  <a:srgbClr val="50B4C8">
                    <a:alpha val="20000"/>
                  </a:srgbClr>
                </a:solidFill>
              </a:rPr>
              <a:pPr/>
              <a:t>‹#›</a:t>
            </a:fld>
            <a:endParaRPr lang="en-US">
              <a:solidFill>
                <a:srgbClr val="50B4C8">
                  <a:alpha val="20000"/>
                </a:srgbClr>
              </a:solidFill>
            </a:endParaRPr>
          </a:p>
        </p:txBody>
      </p:sp>
      <p:pic>
        <p:nvPicPr>
          <p:cNvPr id="7" name="Picture 6" descr="CPRIT-Logo-Horz.-color.png"/>
          <p:cNvPicPr>
            <a:picLocks noChangeAspect="1"/>
          </p:cNvPicPr>
          <p:nvPr userDrawn="1"/>
        </p:nvPicPr>
        <p:blipFill>
          <a:blip r:embed="rId3"/>
          <a:stretch>
            <a:fillRect/>
          </a:stretch>
        </p:blipFill>
        <p:spPr>
          <a:xfrm>
            <a:off x="304800" y="6231011"/>
            <a:ext cx="2305050" cy="381044"/>
          </a:xfrm>
          <a:prstGeom prst="rect">
            <a:avLst/>
          </a:prstGeom>
        </p:spPr>
      </p:pic>
      <p:sp>
        <p:nvSpPr>
          <p:cNvPr id="9" name="TextBox 8"/>
          <p:cNvSpPr txBox="1"/>
          <p:nvPr userDrawn="1"/>
        </p:nvSpPr>
        <p:spPr>
          <a:xfrm rot="2911433">
            <a:off x="6304696" y="967383"/>
            <a:ext cx="1737098" cy="646331"/>
          </a:xfrm>
          <a:prstGeom prst="rect">
            <a:avLst/>
          </a:prstGeom>
          <a:noFill/>
        </p:spPr>
        <p:txBody>
          <a:bodyPr wrap="square" rtlCol="0">
            <a:spAutoFit/>
          </a:bodyPr>
          <a:lstStyle/>
          <a:p>
            <a:r>
              <a:rPr lang="en-US" sz="3600">
                <a:solidFill>
                  <a:srgbClr val="C0C0C0"/>
                </a:solidFill>
              </a:rPr>
              <a:t>DRAFT</a:t>
            </a:r>
            <a:endParaRPr lang="en-US">
              <a:solidFill>
                <a:srgbClr val="C0C0C0"/>
              </a:solidFill>
            </a:endParaRPr>
          </a:p>
        </p:txBody>
      </p:sp>
    </p:spTree>
    <p:extLst>
      <p:ext uri="{BB962C8B-B14F-4D97-AF65-F5344CB8AC3E}">
        <p14:creationId xmlns:p14="http://schemas.microsoft.com/office/powerpoint/2010/main" val="641906253"/>
      </p:ext>
    </p:extLst>
  </p:cSld>
  <p:clrMap bg1="lt1" tx1="dk1" bg2="lt2" tx2="dk2" accent1="accent1" accent2="accent2" accent3="accent3" accent4="accent4" accent5="accent5" accent6="accent6" hlink="hlink" folHlink="folHlink"/>
  <p:sldLayoutIdLst>
    <p:sldLayoutId id="2147483827" r:id="rId1"/>
  </p:sldLayoutIdLst>
  <p:hf hdr="0" dt="0"/>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818909" y="1957892"/>
            <a:ext cx="2427316" cy="1506070"/>
          </a:xfrm>
          <a:prstGeom prst="rect">
            <a:avLst/>
          </a:prstGeom>
          <a:blipFill>
            <a:blip r:embed="rId7" cstate="print"/>
            <a:stretch>
              <a:fillRect/>
            </a:stretch>
          </a:blipFill>
        </p:spPr>
        <p:txBody>
          <a:bodyPr wrap="square" lIns="0" tIns="0" rIns="0" bIns="0" rtlCol="0"/>
          <a:lstStyle/>
          <a:p>
            <a:pPr defTabSz="806867"/>
            <a:endParaRPr sz="1588">
              <a:solidFill>
                <a:prstClr val="black"/>
              </a:solidFill>
            </a:endParaRPr>
          </a:p>
        </p:txBody>
      </p:sp>
      <p:sp>
        <p:nvSpPr>
          <p:cNvPr id="17" name="bk object 17"/>
          <p:cNvSpPr/>
          <p:nvPr/>
        </p:nvSpPr>
        <p:spPr>
          <a:xfrm>
            <a:off x="5774575" y="1333948"/>
            <a:ext cx="2516332" cy="0"/>
          </a:xfrm>
          <a:custGeom>
            <a:avLst/>
            <a:gdLst/>
            <a:ahLst/>
            <a:cxnLst/>
            <a:rect l="l" t="t" r="r" b="b"/>
            <a:pathLst>
              <a:path w="2767965">
                <a:moveTo>
                  <a:pt x="0" y="0"/>
                </a:moveTo>
                <a:lnTo>
                  <a:pt x="2767584" y="0"/>
                </a:lnTo>
              </a:path>
            </a:pathLst>
          </a:custGeom>
          <a:ln w="21336">
            <a:solidFill>
              <a:srgbClr val="9C6B1F"/>
            </a:solidFill>
          </a:ln>
        </p:spPr>
        <p:txBody>
          <a:bodyPr wrap="square" lIns="0" tIns="0" rIns="0" bIns="0" rtlCol="0"/>
          <a:lstStyle/>
          <a:p>
            <a:pPr defTabSz="806867"/>
            <a:endParaRPr sz="1588">
              <a:solidFill>
                <a:prstClr val="black"/>
              </a:solidFill>
            </a:endParaRPr>
          </a:p>
        </p:txBody>
      </p:sp>
      <p:sp>
        <p:nvSpPr>
          <p:cNvPr id="2" name="Holder 2"/>
          <p:cNvSpPr>
            <a:spLocks noGrp="1"/>
          </p:cNvSpPr>
          <p:nvPr>
            <p:ph type="title"/>
          </p:nvPr>
        </p:nvSpPr>
        <p:spPr>
          <a:xfrm>
            <a:off x="457201" y="274320"/>
            <a:ext cx="8229599"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1" y="1577340"/>
            <a:ext cx="82295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1" y="6377940"/>
            <a:ext cx="2926079" cy="276999"/>
          </a:xfrm>
          <a:prstGeom prst="rect">
            <a:avLst/>
          </a:prstGeom>
        </p:spPr>
        <p:txBody>
          <a:bodyPr wrap="square" lIns="0" tIns="0" rIns="0" bIns="0">
            <a:spAutoFit/>
          </a:bodyPr>
          <a:lstStyle>
            <a:lvl1pPr algn="ctr">
              <a:defRPr>
                <a:solidFill>
                  <a:schemeClr val="tx1">
                    <a:tint val="75000"/>
                  </a:schemeClr>
                </a:solidFill>
              </a:defRPr>
            </a:lvl1pPr>
          </a:lstStyle>
          <a:p>
            <a:pPr defTabSz="806867"/>
            <a:endParaRPr lang="en-US">
              <a:solidFill>
                <a:prstClr val="black">
                  <a:tint val="75000"/>
                </a:prstClr>
              </a:solidFill>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806867"/>
            <a:fld id="{1D8BD707-D9CF-40AE-B4C6-C98DA3205C09}" type="datetimeFigureOut">
              <a:rPr lang="en-US" smtClean="0">
                <a:solidFill>
                  <a:prstClr val="black">
                    <a:tint val="75000"/>
                  </a:prstClr>
                </a:solidFill>
              </a:rPr>
              <a:pPr defTabSz="806867"/>
              <a:t>3/28/2022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pPr defTabSz="806867"/>
            <a:fld id="{B6F15528-21DE-4FAA-801E-634DDDAF4B2B}" type="slidenum">
              <a:rPr lang="en-US" smtClean="0">
                <a:solidFill>
                  <a:prstClr val="black">
                    <a:tint val="75000"/>
                  </a:prstClr>
                </a:solidFill>
              </a:rPr>
              <a:pPr defTabSz="806867"/>
              <a:t>‹#›</a:t>
            </a:fld>
            <a:endParaRPr lang="en-US">
              <a:solidFill>
                <a:prstClr val="black">
                  <a:tint val="75000"/>
                </a:prstClr>
              </a:solidFill>
            </a:endParaRPr>
          </a:p>
        </p:txBody>
      </p:sp>
    </p:spTree>
    <p:extLst>
      <p:ext uri="{BB962C8B-B14F-4D97-AF65-F5344CB8AC3E}">
        <p14:creationId xmlns:p14="http://schemas.microsoft.com/office/powerpoint/2010/main" val="302844169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pic>
        <p:nvPicPr>
          <p:cNvPr id="13" name="Picture 12" descr="CPRIT-Logo-Horz.-color.png"/>
          <p:cNvPicPr>
            <a:picLocks noChangeAspect="1"/>
          </p:cNvPicPr>
          <p:nvPr userDrawn="1"/>
        </p:nvPicPr>
        <p:blipFill>
          <a:blip r:embed="rId20"/>
          <a:stretch>
            <a:fillRect/>
          </a:stretch>
        </p:blipFill>
        <p:spPr>
          <a:xfrm>
            <a:off x="304800" y="6231011"/>
            <a:ext cx="2305050" cy="381044"/>
          </a:xfrm>
          <a:prstGeom prst="rect">
            <a:avLst/>
          </a:prstGeom>
        </p:spPr>
      </p:pic>
      <p:sp>
        <p:nvSpPr>
          <p:cNvPr id="17" name="Slide Number Placeholder 16"/>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a:t>
            </a:fld>
            <a:endParaRPr lang="en-US"/>
          </a:p>
        </p:txBody>
      </p:sp>
    </p:spTree>
    <p:extLst>
      <p:ext uri="{BB962C8B-B14F-4D97-AF65-F5344CB8AC3E}">
        <p14:creationId xmlns:p14="http://schemas.microsoft.com/office/powerpoint/2010/main" val="3714408410"/>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66" r:id="rId18"/>
  </p:sldLayoutIdLst>
  <p:hf hdr="0" ftr="0" dt="0"/>
  <p:txStyles>
    <p:titleStyle>
      <a:lvl1pPr algn="l" rtl="0" eaLnBrk="1" latinLnBrk="0" hangingPunct="1">
        <a:spcBef>
          <a:spcPct val="0"/>
        </a:spcBef>
        <a:buNone/>
        <a:defRPr kumimoji="0" sz="3600" b="0" i="0" kern="1200" cap="none" baseline="0">
          <a:solidFill>
            <a:schemeClr val="tx2"/>
          </a:solidFill>
          <a:effectLst/>
          <a:latin typeface="Georgia"/>
          <a:ea typeface="+mj-ea"/>
          <a:cs typeface="Georgia"/>
        </a:defRPr>
      </a:lvl1pPr>
    </p:titleStyle>
    <p:bodyStyle>
      <a:lvl1pPr marL="342900" indent="-342900" algn="l" rtl="0" eaLnBrk="1" latinLnBrk="0" hangingPunct="1">
        <a:spcBef>
          <a:spcPct val="20000"/>
        </a:spcBef>
        <a:buClr>
          <a:schemeClr val="accent1"/>
        </a:buClr>
        <a:buSzPct val="70000"/>
        <a:buFont typeface="Arial"/>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Arial"/>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Arial"/>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Arial"/>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Arial"/>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3.png"/><Relationship Id="rId2" Type="http://schemas.openxmlformats.org/officeDocument/2006/relationships/slideLayout" Target="../slideLayouts/slideLayout108.xml"/><Relationship Id="rId1" Type="http://schemas.openxmlformats.org/officeDocument/2006/relationships/vmlDrawing" Target="../drawings/vmlDrawing1.vml"/><Relationship Id="rId6" Type="http://schemas.openxmlformats.org/officeDocument/2006/relationships/image" Target="../media/image21.emf"/><Relationship Id="rId5" Type="http://schemas.openxmlformats.org/officeDocument/2006/relationships/oleObject" Target="../embeddings/oleObject1.bin"/><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90.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8.xml"/><Relationship Id="rId1" Type="http://schemas.openxmlformats.org/officeDocument/2006/relationships/vmlDrawing" Target="../drawings/vmlDrawing2.vml"/><Relationship Id="rId5" Type="http://schemas.openxmlformats.org/officeDocument/2006/relationships/image" Target="../media/image26.jpg"/><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29.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905000"/>
            <a:ext cx="8148638" cy="1651000"/>
          </a:xfrm>
        </p:spPr>
        <p:txBody>
          <a:bodyPr>
            <a:noAutofit/>
          </a:bodyPr>
          <a:lstStyle/>
          <a:p>
            <a:pPr marL="548640">
              <a:lnSpc>
                <a:spcPct val="100000"/>
              </a:lnSpc>
            </a:pPr>
            <a:r>
              <a:rPr lang="en-US" sz="3600" b="1" spc="-50" dirty="0">
                <a:solidFill>
                  <a:schemeClr val="bg2"/>
                </a:solidFill>
                <a:latin typeface="Calibri"/>
                <a:cs typeface="Calibri"/>
              </a:rPr>
              <a:t>Legislative Briefing Material</a:t>
            </a:r>
            <a:br>
              <a:rPr lang="en-US" sz="2800" b="1" spc="-50" dirty="0">
                <a:latin typeface="Calibri" panose="020F0502020204030204" pitchFamily="34" charset="0"/>
              </a:rPr>
            </a:br>
            <a:r>
              <a:rPr lang="en-US" sz="2800" b="1" spc="-50" dirty="0">
                <a:solidFill>
                  <a:schemeClr val="bg2"/>
                </a:solidFill>
                <a:latin typeface="Calibri"/>
                <a:cs typeface="Calibri"/>
              </a:rPr>
              <a:t>February 2022</a:t>
            </a:r>
            <a:endParaRPr lang="en-US" sz="2600" dirty="0">
              <a:solidFill>
                <a:schemeClr val="bg2"/>
              </a:solidFill>
              <a:latin typeface="Calibri"/>
              <a:cs typeface="Calibri"/>
            </a:endParaRPr>
          </a:p>
        </p:txBody>
      </p:sp>
    </p:spTree>
    <p:extLst>
      <p:ext uri="{BB962C8B-B14F-4D97-AF65-F5344CB8AC3E}">
        <p14:creationId xmlns:p14="http://schemas.microsoft.com/office/powerpoint/2010/main" val="244873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23480"/>
            <a:ext cx="8686800" cy="518217"/>
          </a:xfrm>
        </p:spPr>
        <p:txBody>
          <a:bodyPr vert="horz" lIns="91440" tIns="45720" rIns="91440" bIns="45720" anchor="t">
            <a:normAutofit/>
          </a:bodyPr>
          <a:lstStyle/>
          <a:p>
            <a:r>
              <a:rPr lang="en-US" sz="2400" dirty="0"/>
              <a:t>35 Research </a:t>
            </a:r>
            <a:r>
              <a:rPr lang="en-US" sz="2400"/>
              <a:t>Entities Have Received </a:t>
            </a:r>
            <a:r>
              <a:rPr lang="en-US" sz="2400" dirty="0"/>
              <a:t>CPRIT Research Grants</a:t>
            </a:r>
          </a:p>
        </p:txBody>
      </p:sp>
      <p:sp>
        <p:nvSpPr>
          <p:cNvPr id="16" name="Content Placeholder 2"/>
          <p:cNvSpPr>
            <a:spLocks noGrp="1"/>
          </p:cNvSpPr>
          <p:nvPr>
            <p:ph idx="1"/>
          </p:nvPr>
        </p:nvSpPr>
        <p:spPr>
          <a:xfrm>
            <a:off x="215900" y="1182935"/>
            <a:ext cx="8686800" cy="5031434"/>
          </a:xfrm>
        </p:spPr>
        <p:txBody>
          <a:bodyPr vert="horz" numCol="4" anchor="t">
            <a:noAutofit/>
          </a:bodyPr>
          <a:lstStyle/>
          <a:p>
            <a:pPr indent="-140970">
              <a:buSzPct val="85000"/>
            </a:pPr>
            <a:r>
              <a:rPr lang="en-US" sz="1400" dirty="0"/>
              <a:t>Baylor College of Medicine</a:t>
            </a:r>
          </a:p>
          <a:p>
            <a:pPr indent="-140970">
              <a:buSzPct val="85000"/>
            </a:pPr>
            <a:r>
              <a:rPr lang="en-US" sz="1400" dirty="0"/>
              <a:t>Baylor Research Institute</a:t>
            </a:r>
            <a:endParaRPr lang="en-US" sz="1400" dirty="0">
              <a:cs typeface="Arial"/>
            </a:endParaRPr>
          </a:p>
          <a:p>
            <a:pPr indent="-140970">
              <a:buSzPct val="85000"/>
            </a:pPr>
            <a:r>
              <a:rPr lang="en-US" sz="1400" dirty="0"/>
              <a:t>Baylor University</a:t>
            </a:r>
            <a:endParaRPr lang="en-US" sz="1400" dirty="0">
              <a:cs typeface="Arial"/>
            </a:endParaRPr>
          </a:p>
          <a:p>
            <a:pPr indent="-140970">
              <a:buSzPct val="85000"/>
            </a:pPr>
            <a:r>
              <a:rPr lang="en-US" sz="1400" dirty="0"/>
              <a:t>Rice University</a:t>
            </a:r>
            <a:endParaRPr lang="en-US" sz="1400" dirty="0">
              <a:cs typeface="Arial"/>
            </a:endParaRPr>
          </a:p>
          <a:p>
            <a:pPr indent="-140970">
              <a:buSzPct val="85000"/>
            </a:pPr>
            <a:r>
              <a:rPr lang="en-US" sz="1400" dirty="0"/>
              <a:t>Scott &amp; White Healthcare</a:t>
            </a:r>
          </a:p>
          <a:p>
            <a:pPr indent="-140970">
              <a:buSzPct val="85000"/>
            </a:pPr>
            <a:r>
              <a:rPr lang="en-US" sz="1400" dirty="0">
                <a:cs typeface="Arial"/>
              </a:rPr>
              <a:t>Southern Methodist University</a:t>
            </a:r>
          </a:p>
          <a:p>
            <a:pPr indent="-140970">
              <a:buSzPct val="85000"/>
            </a:pPr>
            <a:r>
              <a:rPr lang="en-US" sz="1400" dirty="0"/>
              <a:t>Texas A&amp;M Engineering Experiment Station</a:t>
            </a:r>
            <a:endParaRPr lang="en-US" sz="1400" dirty="0">
              <a:cs typeface="Arial"/>
            </a:endParaRPr>
          </a:p>
          <a:p>
            <a:pPr indent="-140970">
              <a:buSzPct val="85000"/>
            </a:pPr>
            <a:r>
              <a:rPr lang="en-US" sz="1400" dirty="0"/>
              <a:t>Texas A&amp;M University Health Science Center Research Foundation </a:t>
            </a:r>
          </a:p>
          <a:p>
            <a:pPr indent="-140970">
              <a:buSzPct val="85000"/>
            </a:pPr>
            <a:r>
              <a:rPr lang="en-US" sz="1400" dirty="0"/>
              <a:t>Texas A&amp;M University</a:t>
            </a:r>
            <a:endParaRPr lang="en-US" sz="1400" dirty="0">
              <a:cs typeface="Arial"/>
            </a:endParaRPr>
          </a:p>
          <a:p>
            <a:pPr indent="-140970">
              <a:buSzPct val="85000"/>
            </a:pPr>
            <a:r>
              <a:rPr lang="en-US" sz="1400" dirty="0">
                <a:cs typeface="Arial"/>
              </a:rPr>
              <a:t>Texas A&amp;M University - Corpus Christi</a:t>
            </a:r>
          </a:p>
          <a:p>
            <a:pPr marL="116205" indent="0">
              <a:buSzPct val="85000"/>
              <a:buNone/>
            </a:pPr>
            <a:endParaRPr lang="en-US" sz="1400" dirty="0"/>
          </a:p>
          <a:p>
            <a:pPr indent="-140970">
              <a:buSzPct val="85000"/>
            </a:pPr>
            <a:r>
              <a:rPr lang="en-US" sz="1400" dirty="0"/>
              <a:t>Texas A&amp;M University System Health Science Center   </a:t>
            </a:r>
          </a:p>
          <a:p>
            <a:pPr indent="-140970">
              <a:buSzPct val="85000"/>
            </a:pPr>
            <a:r>
              <a:rPr lang="en-US" sz="1400" dirty="0"/>
              <a:t>Texas A&amp;M University Health Science Center Institute of Biosciences and Technology   </a:t>
            </a:r>
            <a:endParaRPr lang="en-US" sz="1400" dirty="0">
              <a:cs typeface="Arial"/>
            </a:endParaRPr>
          </a:p>
          <a:p>
            <a:pPr indent="-140970">
              <a:buSzPct val="85000"/>
            </a:pPr>
            <a:r>
              <a:rPr lang="en-US" sz="1400" dirty="0"/>
              <a:t>Texas AgriLife Research</a:t>
            </a:r>
            <a:endParaRPr lang="en-US" sz="1400" dirty="0">
              <a:cs typeface="Arial"/>
            </a:endParaRPr>
          </a:p>
          <a:p>
            <a:pPr indent="-140970">
              <a:buSzPct val="85000"/>
            </a:pPr>
            <a:r>
              <a:rPr lang="en-US" sz="1400" dirty="0"/>
              <a:t>Texas Medical Center</a:t>
            </a:r>
            <a:endParaRPr lang="en-US" sz="1400" dirty="0">
              <a:cs typeface="Arial"/>
            </a:endParaRPr>
          </a:p>
          <a:p>
            <a:pPr indent="-140970">
              <a:buSzPct val="85000"/>
            </a:pPr>
            <a:r>
              <a:rPr lang="en-US" sz="1400" dirty="0"/>
              <a:t>Texas Southern University </a:t>
            </a:r>
            <a:endParaRPr lang="en-US" sz="1400" dirty="0">
              <a:cs typeface="Arial"/>
            </a:endParaRPr>
          </a:p>
          <a:p>
            <a:pPr indent="-140970">
              <a:buSzPct val="85000"/>
            </a:pPr>
            <a:r>
              <a:rPr lang="en-US" sz="1400" dirty="0"/>
              <a:t>Texas State University - San Marcos</a:t>
            </a:r>
            <a:endParaRPr lang="en-US" sz="1400" dirty="0">
              <a:cs typeface="Arial"/>
            </a:endParaRPr>
          </a:p>
          <a:p>
            <a:pPr indent="-140970">
              <a:buSzPct val="85000"/>
            </a:pPr>
            <a:r>
              <a:rPr lang="en-US" sz="1400" dirty="0"/>
              <a:t>Texas Tech University</a:t>
            </a:r>
            <a:endParaRPr lang="en-US" sz="1400" dirty="0">
              <a:cs typeface="Arial"/>
            </a:endParaRPr>
          </a:p>
          <a:p>
            <a:pPr indent="-140970">
              <a:buSzPct val="85000"/>
            </a:pPr>
            <a:r>
              <a:rPr lang="en-US" sz="1400" dirty="0"/>
              <a:t>Texas Tech University Health Sciences Center</a:t>
            </a:r>
            <a:endParaRPr lang="en-US" sz="1400" dirty="0">
              <a:cs typeface="Arial"/>
            </a:endParaRPr>
          </a:p>
          <a:p>
            <a:pPr indent="-140970">
              <a:buSzPct val="85000"/>
            </a:pPr>
            <a:r>
              <a:rPr lang="en-US" sz="1400" dirty="0"/>
              <a:t>Texas Tech University Health Sciences Center at El Paso</a:t>
            </a:r>
          </a:p>
          <a:p>
            <a:pPr indent="-140970">
              <a:buSzPct val="85000"/>
            </a:pPr>
            <a:endParaRPr lang="en-US" sz="1400" dirty="0"/>
          </a:p>
          <a:p>
            <a:pPr indent="-140970">
              <a:buSzPct val="85000"/>
            </a:pPr>
            <a:r>
              <a:rPr lang="en-US" sz="1400" dirty="0"/>
              <a:t>The Methodist Hospital Research Institute </a:t>
            </a:r>
            <a:endParaRPr lang="en-US" sz="1400" dirty="0">
              <a:cs typeface="Arial"/>
            </a:endParaRPr>
          </a:p>
          <a:p>
            <a:pPr indent="-140970">
              <a:buSzPct val="85000"/>
            </a:pPr>
            <a:r>
              <a:rPr lang="en-US" sz="1400" dirty="0"/>
              <a:t>The University of Texas at Arlington</a:t>
            </a:r>
            <a:endParaRPr lang="en-US" sz="1400" dirty="0">
              <a:cs typeface="Arial"/>
            </a:endParaRPr>
          </a:p>
          <a:p>
            <a:pPr indent="-140970">
              <a:buSzPct val="85000"/>
            </a:pPr>
            <a:r>
              <a:rPr lang="en-US" sz="1400" dirty="0"/>
              <a:t>The University of Texas at Austin</a:t>
            </a:r>
            <a:endParaRPr lang="en-US" sz="1400" dirty="0">
              <a:cs typeface="Arial"/>
            </a:endParaRPr>
          </a:p>
          <a:p>
            <a:pPr indent="-140970">
              <a:buSzPct val="85000"/>
            </a:pPr>
            <a:r>
              <a:rPr lang="en-US" sz="1400" dirty="0"/>
              <a:t>The University of Texas at Dallas</a:t>
            </a:r>
            <a:endParaRPr lang="en-US" sz="1400" dirty="0">
              <a:cs typeface="Arial"/>
            </a:endParaRPr>
          </a:p>
          <a:p>
            <a:pPr indent="-140970">
              <a:buSzPct val="85000"/>
            </a:pPr>
            <a:r>
              <a:rPr lang="en-US" sz="1400" dirty="0"/>
              <a:t>The University of Texas at El Paso</a:t>
            </a:r>
            <a:endParaRPr lang="en-US" sz="1400" dirty="0">
              <a:cs typeface="Arial"/>
            </a:endParaRPr>
          </a:p>
          <a:p>
            <a:pPr indent="-140970">
              <a:buSzPct val="85000"/>
            </a:pPr>
            <a:r>
              <a:rPr lang="en-US" sz="1400" dirty="0"/>
              <a:t>The University of Texas at San Antonio</a:t>
            </a:r>
            <a:endParaRPr lang="en-US" sz="1400" dirty="0">
              <a:cs typeface="Arial"/>
            </a:endParaRPr>
          </a:p>
          <a:p>
            <a:pPr indent="-140970">
              <a:buSzPct val="85000"/>
            </a:pPr>
            <a:r>
              <a:rPr lang="en-US" sz="1400" dirty="0"/>
              <a:t>The University of Texas Health Science Center at Houston</a:t>
            </a:r>
            <a:endParaRPr lang="en-US" sz="1400" dirty="0">
              <a:cs typeface="Arial"/>
            </a:endParaRPr>
          </a:p>
          <a:p>
            <a:pPr indent="-140970">
              <a:buSzPct val="85000"/>
            </a:pPr>
            <a:r>
              <a:rPr lang="en-US" sz="1400" dirty="0"/>
              <a:t>The University of Texas Health Science Center at San Antonio</a:t>
            </a:r>
            <a:endParaRPr lang="en-US" sz="1400" dirty="0">
              <a:cs typeface="Arial"/>
            </a:endParaRPr>
          </a:p>
          <a:p>
            <a:pPr indent="-140970">
              <a:buSzPct val="85000"/>
            </a:pPr>
            <a:r>
              <a:rPr lang="en-US" sz="1400" dirty="0"/>
              <a:t>The University of Texas Health Science Center at Tyler</a:t>
            </a:r>
            <a:endParaRPr lang="en-US" sz="1400" dirty="0">
              <a:cs typeface="Arial"/>
            </a:endParaRPr>
          </a:p>
          <a:p>
            <a:pPr indent="-140970">
              <a:buSzPct val="85000"/>
            </a:pPr>
            <a:r>
              <a:rPr lang="en-US" sz="1400" dirty="0"/>
              <a:t>The University of Texas M.D. Anderson Cancer Center</a:t>
            </a:r>
            <a:endParaRPr lang="en-US" sz="1400" dirty="0">
              <a:cs typeface="Arial"/>
            </a:endParaRPr>
          </a:p>
          <a:p>
            <a:pPr indent="-140970">
              <a:buSzPct val="85000"/>
            </a:pPr>
            <a:r>
              <a:rPr lang="en-US" sz="1400" dirty="0"/>
              <a:t>The University of Texas Medical Branch at Galveston</a:t>
            </a:r>
            <a:endParaRPr lang="en-US" sz="1400" dirty="0">
              <a:cs typeface="Arial"/>
            </a:endParaRPr>
          </a:p>
          <a:p>
            <a:pPr indent="-140970">
              <a:buSzPct val="85000"/>
            </a:pPr>
            <a:r>
              <a:rPr lang="en-US" sz="1400" dirty="0"/>
              <a:t>The University of Texas Southwestern Medical Center</a:t>
            </a:r>
          </a:p>
          <a:p>
            <a:pPr indent="-140970">
              <a:buSzPct val="85000"/>
            </a:pPr>
            <a:r>
              <a:rPr lang="en-US" sz="1400" dirty="0">
                <a:cs typeface="Arial"/>
              </a:rPr>
              <a:t>The University of Texas Rio Grande Valley</a:t>
            </a:r>
          </a:p>
          <a:p>
            <a:pPr indent="-140970">
              <a:buSzPct val="85000"/>
            </a:pPr>
            <a:r>
              <a:rPr lang="en-US" sz="1400" dirty="0"/>
              <a:t>University of Houston</a:t>
            </a:r>
            <a:endParaRPr lang="en-US" sz="1400" dirty="0">
              <a:cs typeface="Arial"/>
            </a:endParaRPr>
          </a:p>
          <a:p>
            <a:pPr indent="-140970">
              <a:buSzPct val="85000"/>
            </a:pPr>
            <a:r>
              <a:rPr lang="en-US" sz="1400" dirty="0"/>
              <a:t>University of North Texas</a:t>
            </a:r>
            <a:endParaRPr lang="en-US" sz="1400" dirty="0">
              <a:cs typeface="Arial"/>
            </a:endParaRPr>
          </a:p>
          <a:p>
            <a:pPr indent="-140970">
              <a:buSzPct val="85000"/>
            </a:pPr>
            <a:r>
              <a:rPr lang="en-US" sz="1400" dirty="0"/>
              <a:t>University of North Texas Health Science Center at Fort Worth </a:t>
            </a:r>
            <a:endParaRPr lang="en-US" sz="1400" dirty="0">
              <a:cs typeface="Arial"/>
            </a:endParaRPr>
          </a:p>
        </p:txBody>
      </p:sp>
      <p:sp>
        <p:nvSpPr>
          <p:cNvPr id="5" name="Slide Number Placeholder 4"/>
          <p:cNvSpPr>
            <a:spLocks noGrp="1"/>
          </p:cNvSpPr>
          <p:nvPr>
            <p:ph type="sldNum" sz="quarter" idx="4"/>
          </p:nvPr>
        </p:nvSpPr>
        <p:spPr/>
        <p:txBody>
          <a:bodyPr/>
          <a:lstStyle/>
          <a:p>
            <a:fld id="{2DCED0BE-F68D-3342-A8FD-8BDB0A412035}" type="slidenum">
              <a:rPr lang="en-US" sz="1200" smtClean="0"/>
              <a:pPr/>
              <a:t>10</a:t>
            </a:fld>
            <a:endParaRPr lang="en-US" sz="1200"/>
          </a:p>
        </p:txBody>
      </p:sp>
      <p:sp>
        <p:nvSpPr>
          <p:cNvPr id="6" name="TextBox 5"/>
          <p:cNvSpPr txBox="1"/>
          <p:nvPr/>
        </p:nvSpPr>
        <p:spPr>
          <a:xfrm>
            <a:off x="6588508" y="6380631"/>
            <a:ext cx="2145323" cy="307777"/>
          </a:xfrm>
          <a:prstGeom prst="rect">
            <a:avLst/>
          </a:prstGeom>
          <a:noFill/>
        </p:spPr>
        <p:txBody>
          <a:bodyPr wrap="square" rtlCol="0" anchor="t">
            <a:spAutoFit/>
          </a:bodyPr>
          <a:lstStyle/>
          <a:p>
            <a:r>
              <a:rPr lang="en-US" sz="1400" dirty="0">
                <a:solidFill>
                  <a:srgbClr val="936C26"/>
                </a:solidFill>
              </a:rPr>
              <a:t>February 2022</a:t>
            </a:r>
          </a:p>
        </p:txBody>
      </p:sp>
    </p:spTree>
    <p:extLst>
      <p:ext uri="{BB962C8B-B14F-4D97-AF65-F5344CB8AC3E}">
        <p14:creationId xmlns:p14="http://schemas.microsoft.com/office/powerpoint/2010/main" val="3530058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323480"/>
            <a:ext cx="8686800" cy="630433"/>
          </a:xfrm>
        </p:spPr>
        <p:txBody>
          <a:bodyPr anchor="ctr" anchorCtr="0">
            <a:noAutofit/>
          </a:bodyPr>
          <a:lstStyle/>
          <a:p>
            <a:pPr marL="228600"/>
            <a:r>
              <a:rPr lang="en-US" sz="2800"/>
              <a:t>Academic Research Program</a:t>
            </a:r>
          </a:p>
        </p:txBody>
      </p:sp>
      <p:sp>
        <p:nvSpPr>
          <p:cNvPr id="9" name="Title 1"/>
          <p:cNvSpPr txBox="1">
            <a:spLocks/>
          </p:cNvSpPr>
          <p:nvPr/>
        </p:nvSpPr>
        <p:spPr bwMode="auto">
          <a:xfrm>
            <a:off x="0" y="1188373"/>
            <a:ext cx="9144000" cy="605256"/>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lvl1pPr algn="l" rtl="0" fontAlgn="base">
              <a:lnSpc>
                <a:spcPct val="100000"/>
              </a:lnSpc>
              <a:spcBef>
                <a:spcPct val="0"/>
              </a:spcBef>
              <a:spcAft>
                <a:spcPct val="0"/>
              </a:spcAft>
              <a:defRPr lang="en-US" sz="2600" b="1" kern="1200" spc="-50" baseline="0">
                <a:solidFill>
                  <a:schemeClr val="bg1"/>
                </a:solidFill>
                <a:effectLst/>
                <a:latin typeface="+mj-lt"/>
                <a:ea typeface="+mn-ea"/>
                <a:cs typeface="+mn-cs"/>
              </a:defRPr>
            </a:lvl1pPr>
            <a:lvl2pPr algn="r" rtl="0" fontAlgn="base">
              <a:lnSpc>
                <a:spcPct val="85000"/>
              </a:lnSpc>
              <a:spcBef>
                <a:spcPct val="0"/>
              </a:spcBef>
              <a:spcAft>
                <a:spcPct val="0"/>
              </a:spcAft>
              <a:defRPr sz="2200" b="1">
                <a:solidFill>
                  <a:schemeClr val="tx1"/>
                </a:solidFill>
                <a:latin typeface="Arial" charset="0"/>
              </a:defRPr>
            </a:lvl2pPr>
            <a:lvl3pPr algn="r" rtl="0" fontAlgn="base">
              <a:lnSpc>
                <a:spcPct val="85000"/>
              </a:lnSpc>
              <a:spcBef>
                <a:spcPct val="0"/>
              </a:spcBef>
              <a:spcAft>
                <a:spcPct val="0"/>
              </a:spcAft>
              <a:defRPr sz="2200" b="1">
                <a:solidFill>
                  <a:schemeClr val="tx1"/>
                </a:solidFill>
                <a:latin typeface="Arial" charset="0"/>
              </a:defRPr>
            </a:lvl3pPr>
            <a:lvl4pPr algn="r" rtl="0" fontAlgn="base">
              <a:lnSpc>
                <a:spcPct val="85000"/>
              </a:lnSpc>
              <a:spcBef>
                <a:spcPct val="0"/>
              </a:spcBef>
              <a:spcAft>
                <a:spcPct val="0"/>
              </a:spcAft>
              <a:defRPr sz="2200" b="1">
                <a:solidFill>
                  <a:schemeClr val="tx1"/>
                </a:solidFill>
                <a:latin typeface="Arial" charset="0"/>
              </a:defRPr>
            </a:lvl4pPr>
            <a:lvl5pPr algn="r" rtl="0" fontAlgn="base">
              <a:lnSpc>
                <a:spcPct val="85000"/>
              </a:lnSpc>
              <a:spcBef>
                <a:spcPct val="0"/>
              </a:spcBef>
              <a:spcAft>
                <a:spcPct val="0"/>
              </a:spcAft>
              <a:defRPr sz="2200" b="1">
                <a:solidFill>
                  <a:schemeClr val="tx1"/>
                </a:solidFill>
                <a:latin typeface="Arial" charset="0"/>
              </a:defRPr>
            </a:lvl5pPr>
            <a:lvl6pPr marL="457200" algn="r" rtl="0" fontAlgn="base">
              <a:lnSpc>
                <a:spcPct val="85000"/>
              </a:lnSpc>
              <a:spcBef>
                <a:spcPct val="0"/>
              </a:spcBef>
              <a:spcAft>
                <a:spcPct val="0"/>
              </a:spcAft>
              <a:defRPr sz="2200" b="1">
                <a:solidFill>
                  <a:schemeClr val="tx1"/>
                </a:solidFill>
                <a:latin typeface="Arial" charset="0"/>
              </a:defRPr>
            </a:lvl6pPr>
            <a:lvl7pPr marL="914400" algn="r" rtl="0" fontAlgn="base">
              <a:lnSpc>
                <a:spcPct val="85000"/>
              </a:lnSpc>
              <a:spcBef>
                <a:spcPct val="0"/>
              </a:spcBef>
              <a:spcAft>
                <a:spcPct val="0"/>
              </a:spcAft>
              <a:defRPr sz="2200" b="1">
                <a:solidFill>
                  <a:schemeClr val="tx1"/>
                </a:solidFill>
                <a:latin typeface="Arial" charset="0"/>
              </a:defRPr>
            </a:lvl7pPr>
            <a:lvl8pPr marL="1371600" algn="r" rtl="0" fontAlgn="base">
              <a:lnSpc>
                <a:spcPct val="85000"/>
              </a:lnSpc>
              <a:spcBef>
                <a:spcPct val="0"/>
              </a:spcBef>
              <a:spcAft>
                <a:spcPct val="0"/>
              </a:spcAft>
              <a:defRPr sz="2200" b="1">
                <a:solidFill>
                  <a:schemeClr val="tx1"/>
                </a:solidFill>
                <a:latin typeface="Arial" charset="0"/>
              </a:defRPr>
            </a:lvl8pPr>
            <a:lvl9pPr marL="1828800" algn="r" rtl="0" fontAlgn="base">
              <a:lnSpc>
                <a:spcPct val="85000"/>
              </a:lnSpc>
              <a:spcBef>
                <a:spcPct val="0"/>
              </a:spcBef>
              <a:spcAft>
                <a:spcPct val="0"/>
              </a:spcAft>
              <a:defRPr sz="2200" b="1">
                <a:solidFill>
                  <a:schemeClr val="tx1"/>
                </a:solidFill>
                <a:latin typeface="Arial" charset="0"/>
              </a:defRPr>
            </a:lvl9pPr>
          </a:lstStyle>
          <a:p>
            <a:pPr algn="ctr"/>
            <a:r>
              <a:rPr sz="3000">
                <a:solidFill>
                  <a:srgbClr val="004868"/>
                </a:solidFill>
                <a:latin typeface="Calibri" pitchFamily="34" charset="0"/>
              </a:rPr>
              <a:t>CPRIT Scholar Recruitment Awards </a:t>
            </a:r>
          </a:p>
        </p:txBody>
      </p:sp>
      <p:graphicFrame>
        <p:nvGraphicFramePr>
          <p:cNvPr id="8" name="Content Placeholder 1"/>
          <p:cNvGraphicFramePr>
            <a:graphicFrameLocks/>
          </p:cNvGraphicFramePr>
          <p:nvPr>
            <p:extLst>
              <p:ext uri="{D42A27DB-BD31-4B8C-83A1-F6EECF244321}">
                <p14:modId xmlns:p14="http://schemas.microsoft.com/office/powerpoint/2010/main" val="218376806"/>
              </p:ext>
            </p:extLst>
          </p:nvPr>
        </p:nvGraphicFramePr>
        <p:xfrm>
          <a:off x="619245" y="1770111"/>
          <a:ext cx="7905509" cy="3885101"/>
        </p:xfrm>
        <a:graphic>
          <a:graphicData uri="http://schemas.openxmlformats.org/drawingml/2006/table">
            <a:tbl>
              <a:tblPr firstRow="1" firstCol="1" bandRow="1">
                <a:tableStyleId>{5C22544A-7EE6-4342-B048-85BDC9FD1C3A}</a:tableStyleId>
              </a:tblPr>
              <a:tblGrid>
                <a:gridCol w="4038600">
                  <a:extLst>
                    <a:ext uri="{9D8B030D-6E8A-4147-A177-3AD203B41FA5}">
                      <a16:colId xmlns:a16="http://schemas.microsoft.com/office/drawing/2014/main" val="20000"/>
                    </a:ext>
                  </a:extLst>
                </a:gridCol>
                <a:gridCol w="1477141">
                  <a:extLst>
                    <a:ext uri="{9D8B030D-6E8A-4147-A177-3AD203B41FA5}">
                      <a16:colId xmlns:a16="http://schemas.microsoft.com/office/drawing/2014/main" val="20001"/>
                    </a:ext>
                  </a:extLst>
                </a:gridCol>
                <a:gridCol w="2389768">
                  <a:extLst>
                    <a:ext uri="{9D8B030D-6E8A-4147-A177-3AD203B41FA5}">
                      <a16:colId xmlns:a16="http://schemas.microsoft.com/office/drawing/2014/main" val="20002"/>
                    </a:ext>
                  </a:extLst>
                </a:gridCol>
              </a:tblGrid>
              <a:tr h="822960">
                <a:tc>
                  <a:txBody>
                    <a:bodyPr/>
                    <a:lstStyle/>
                    <a:p>
                      <a:pPr marL="0" marR="0" algn="ctr">
                        <a:spcBef>
                          <a:spcPts val="0"/>
                        </a:spcBef>
                        <a:spcAft>
                          <a:spcPts val="0"/>
                        </a:spcAft>
                      </a:pPr>
                      <a:r>
                        <a:rPr lang="en-US" sz="2000" dirty="0">
                          <a:solidFill>
                            <a:schemeClr val="bg1">
                              <a:lumMod val="20000"/>
                              <a:lumOff val="80000"/>
                            </a:schemeClr>
                          </a:solidFill>
                          <a:effectLst/>
                          <a:latin typeface="Calibri"/>
                        </a:rPr>
                        <a:t>Award Mechanism</a:t>
                      </a:r>
                      <a:endParaRPr lang="en-US" sz="2000" dirty="0">
                        <a:solidFill>
                          <a:schemeClr val="bg1">
                            <a:lumMod val="20000"/>
                            <a:lumOff val="80000"/>
                          </a:schemeClr>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4868"/>
                    </a:solidFill>
                  </a:tcPr>
                </a:tc>
                <a:tc>
                  <a:txBody>
                    <a:bodyPr/>
                    <a:lstStyle/>
                    <a:p>
                      <a:pPr marL="0" marR="0" algn="ctr">
                        <a:spcBef>
                          <a:spcPts val="0"/>
                        </a:spcBef>
                        <a:spcAft>
                          <a:spcPts val="0"/>
                        </a:spcAft>
                      </a:pPr>
                      <a:r>
                        <a:rPr lang="en-US" sz="2000" dirty="0">
                          <a:solidFill>
                            <a:schemeClr val="bg1">
                              <a:lumMod val="20000"/>
                              <a:lumOff val="80000"/>
                            </a:schemeClr>
                          </a:solidFill>
                          <a:effectLst/>
                          <a:latin typeface="Calibri"/>
                        </a:rPr>
                        <a:t>Number of Recruit Awards</a:t>
                      </a:r>
                      <a:endParaRPr lang="en-US" sz="2000" dirty="0">
                        <a:solidFill>
                          <a:schemeClr val="bg1">
                            <a:lumMod val="20000"/>
                            <a:lumOff val="80000"/>
                          </a:schemeClr>
                        </a:solidFill>
                        <a:effectLst/>
                        <a:latin typeface="Calibri"/>
                        <a:ea typeface="Calibri"/>
                        <a:cs typeface="Times New Roman"/>
                      </a:endParaRPr>
                    </a:p>
                  </a:txBody>
                  <a:tcPr marL="68580" marR="68580" marT="0" marB="0" anchor="ctr">
                    <a:lnT w="12700" cap="flat" cmpd="sng" algn="ctr">
                      <a:solidFill>
                        <a:schemeClr val="tx1"/>
                      </a:solidFill>
                      <a:prstDash val="solid"/>
                      <a:round/>
                      <a:headEnd type="none" w="med" len="med"/>
                      <a:tailEnd type="none" w="med" len="med"/>
                    </a:lnT>
                    <a:solidFill>
                      <a:srgbClr val="004868"/>
                    </a:solidFill>
                  </a:tcPr>
                </a:tc>
                <a:tc>
                  <a:txBody>
                    <a:bodyPr/>
                    <a:lstStyle/>
                    <a:p>
                      <a:pPr marL="0" marR="0" algn="ctr">
                        <a:spcBef>
                          <a:spcPts val="0"/>
                        </a:spcBef>
                        <a:spcAft>
                          <a:spcPts val="0"/>
                        </a:spcAft>
                      </a:pPr>
                      <a:r>
                        <a:rPr lang="en-US" sz="2000" dirty="0">
                          <a:solidFill>
                            <a:schemeClr val="bg1">
                              <a:lumMod val="20000"/>
                              <a:lumOff val="80000"/>
                            </a:schemeClr>
                          </a:solidFill>
                          <a:effectLst/>
                          <a:latin typeface="Calibri"/>
                        </a:rPr>
                        <a:t>Total Award Amounts</a:t>
                      </a:r>
                      <a:endParaRPr lang="en-US" sz="2000" dirty="0">
                        <a:solidFill>
                          <a:schemeClr val="bg1">
                            <a:lumMod val="20000"/>
                            <a:lumOff val="80000"/>
                          </a:schemeClr>
                        </a:solidFill>
                        <a:effectLst/>
                        <a:latin typeface="Calibri"/>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4868"/>
                    </a:solidFill>
                  </a:tcPr>
                </a:tc>
                <a:extLst>
                  <a:ext uri="{0D108BD9-81ED-4DB2-BD59-A6C34878D82A}">
                    <a16:rowId xmlns:a16="http://schemas.microsoft.com/office/drawing/2014/main" val="10000"/>
                  </a:ext>
                </a:extLst>
              </a:tr>
              <a:tr h="680012">
                <a:tc>
                  <a:txBody>
                    <a:bodyPr/>
                    <a:lstStyle/>
                    <a:p>
                      <a:pPr marL="0" marR="0">
                        <a:spcBef>
                          <a:spcPts val="0"/>
                        </a:spcBef>
                        <a:spcAft>
                          <a:spcPts val="0"/>
                        </a:spcAft>
                      </a:pPr>
                      <a:r>
                        <a:rPr lang="en-US" dirty="0">
                          <a:solidFill>
                            <a:schemeClr val="tx2"/>
                          </a:solidFill>
                        </a:rPr>
                        <a:t>Recruitment of Established Investigators</a:t>
                      </a:r>
                    </a:p>
                  </a:txBody>
                  <a:tcPr marL="68580" marR="68580" marT="0" marB="0" anchor="ctr">
                    <a:lnL w="12700" cap="flat" cmpd="sng" algn="ctr">
                      <a:solidFill>
                        <a:schemeClr val="tx1"/>
                      </a:solidFill>
                      <a:prstDash val="solid"/>
                      <a:round/>
                      <a:headEnd type="none" w="med" len="med"/>
                      <a:tailEnd type="none" w="med" len="med"/>
                    </a:lnL>
                    <a:solidFill>
                      <a:srgbClr val="DAD8C4"/>
                    </a:solidFill>
                  </a:tcPr>
                </a:tc>
                <a:tc>
                  <a:txBody>
                    <a:bodyPr/>
                    <a:lstStyle/>
                    <a:p>
                      <a:pPr marL="0" marR="0" algn="r">
                        <a:spcBef>
                          <a:spcPts val="0"/>
                        </a:spcBef>
                        <a:spcAft>
                          <a:spcPts val="0"/>
                        </a:spcAft>
                      </a:pPr>
                      <a:r>
                        <a:rPr lang="en-US" dirty="0">
                          <a:solidFill>
                            <a:schemeClr val="tx2"/>
                          </a:solidFill>
                        </a:rPr>
                        <a:t>49</a:t>
                      </a:r>
                    </a:p>
                  </a:txBody>
                  <a:tcPr marL="68580" marR="640080" marT="0" marB="0" anchor="ctr">
                    <a:solidFill>
                      <a:srgbClr val="DAD8C4"/>
                    </a:solidFill>
                  </a:tcPr>
                </a:tc>
                <a:tc>
                  <a:txBody>
                    <a:bodyPr/>
                    <a:lstStyle/>
                    <a:p>
                      <a:pPr marL="0" marR="0" algn="r">
                        <a:spcBef>
                          <a:spcPts val="0"/>
                        </a:spcBef>
                        <a:spcAft>
                          <a:spcPts val="0"/>
                        </a:spcAft>
                      </a:pPr>
                      <a:r>
                        <a:rPr lang="en-US" dirty="0">
                          <a:solidFill>
                            <a:schemeClr val="tx2"/>
                          </a:solidFill>
                        </a:rPr>
                        <a:t>$283.9 M</a:t>
                      </a:r>
                    </a:p>
                  </a:txBody>
                  <a:tcPr marL="68580" marR="548640" marT="0" marB="0" anchor="ctr">
                    <a:lnR w="12700" cap="flat" cmpd="sng" algn="ctr">
                      <a:solidFill>
                        <a:schemeClr val="tx1"/>
                      </a:solidFill>
                      <a:prstDash val="solid"/>
                      <a:round/>
                      <a:headEnd type="none" w="med" len="med"/>
                      <a:tailEnd type="none" w="med" len="med"/>
                    </a:lnR>
                    <a:solidFill>
                      <a:srgbClr val="DAD8C4"/>
                    </a:solidFill>
                  </a:tcPr>
                </a:tc>
                <a:extLst>
                  <a:ext uri="{0D108BD9-81ED-4DB2-BD59-A6C34878D82A}">
                    <a16:rowId xmlns:a16="http://schemas.microsoft.com/office/drawing/2014/main" val="10001"/>
                  </a:ext>
                </a:extLst>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Recruitment of Missing Links</a:t>
                      </a:r>
                    </a:p>
                  </a:txBody>
                  <a:tcPr marL="68580" marR="68580" marT="0" marB="0" anchor="ctr">
                    <a:lnL w="12700" cap="flat" cmpd="sng" algn="ctr">
                      <a:solidFill>
                        <a:schemeClr val="tx1"/>
                      </a:solidFill>
                      <a:prstDash val="solid"/>
                      <a:round/>
                      <a:headEnd type="none" w="med" len="med"/>
                      <a:tailEnd type="none" w="med" len="med"/>
                    </a:lnL>
                    <a:solidFill>
                      <a:schemeClr val="bg1">
                        <a:lumMod val="60000"/>
                        <a:lumOff val="40000"/>
                      </a:schemeClr>
                    </a:solidFill>
                  </a:tcPr>
                </a:tc>
                <a:tc>
                  <a:txBody>
                    <a:bodyPr/>
                    <a:lstStyle/>
                    <a:p>
                      <a:pPr marL="0" marR="0" algn="r">
                        <a:spcBef>
                          <a:spcPts val="0"/>
                        </a:spcBef>
                        <a:spcAft>
                          <a:spcPts val="0"/>
                        </a:spcAft>
                      </a:pPr>
                      <a:r>
                        <a:rPr lang="en-US" dirty="0">
                          <a:solidFill>
                            <a:schemeClr val="tx2"/>
                          </a:solidFill>
                        </a:rPr>
                        <a:t>3</a:t>
                      </a:r>
                    </a:p>
                  </a:txBody>
                  <a:tcPr marL="68580" marR="640080" marT="0" marB="0" anchor="ctr">
                    <a:solidFill>
                      <a:schemeClr val="bg1">
                        <a:lumMod val="60000"/>
                        <a:lumOff val="40000"/>
                      </a:schemeClr>
                    </a:solidFill>
                  </a:tcPr>
                </a:tc>
                <a:tc>
                  <a:txBody>
                    <a:bodyPr/>
                    <a:lstStyle/>
                    <a:p>
                      <a:pPr marL="0" marR="0" algn="r">
                        <a:spcBef>
                          <a:spcPts val="0"/>
                        </a:spcBef>
                        <a:spcAft>
                          <a:spcPts val="0"/>
                        </a:spcAft>
                      </a:pPr>
                      <a:r>
                        <a:rPr lang="en-US" dirty="0">
                          <a:solidFill>
                            <a:schemeClr val="tx2"/>
                          </a:solidFill>
                        </a:rPr>
                        <a:t>$5.9 M</a:t>
                      </a:r>
                    </a:p>
                  </a:txBody>
                  <a:tcPr marL="68580" marR="548640" marT="0" marB="0" anchor="ctr">
                    <a:lnR w="12700" cap="flat" cmpd="sng" algn="ctr">
                      <a:solidFill>
                        <a:schemeClr val="tx1"/>
                      </a:solidFill>
                      <a:prstDash val="solid"/>
                      <a:round/>
                      <a:headEnd type="none" w="med" len="med"/>
                      <a:tailEnd type="none" w="med" len="med"/>
                    </a:lnR>
                    <a:solidFill>
                      <a:schemeClr val="bg1">
                        <a:lumMod val="60000"/>
                        <a:lumOff val="40000"/>
                      </a:schemeClr>
                    </a:solidFill>
                  </a:tcPr>
                </a:tc>
                <a:extLst>
                  <a:ext uri="{0D108BD9-81ED-4DB2-BD59-A6C34878D82A}">
                    <a16:rowId xmlns:a16="http://schemas.microsoft.com/office/drawing/2014/main" val="10002"/>
                  </a:ext>
                </a:extLst>
              </a:tr>
              <a:tr h="548640">
                <a:tc>
                  <a:txBody>
                    <a:bodyPr/>
                    <a:lstStyle/>
                    <a:p>
                      <a:pPr marL="0" marR="0">
                        <a:spcBef>
                          <a:spcPts val="0"/>
                        </a:spcBef>
                        <a:spcAft>
                          <a:spcPts val="0"/>
                        </a:spcAft>
                      </a:pPr>
                      <a:r>
                        <a:rPr lang="en-US" dirty="0">
                          <a:solidFill>
                            <a:schemeClr val="tx2"/>
                          </a:solidFill>
                        </a:rPr>
                        <a:t>Recruitment of Rising Stars </a:t>
                      </a:r>
                    </a:p>
                  </a:txBody>
                  <a:tcPr marL="68580" marR="68580" marT="0" marB="0" anchor="ctr">
                    <a:lnL w="12700" cap="flat" cmpd="sng" algn="ctr">
                      <a:solidFill>
                        <a:schemeClr val="tx1"/>
                      </a:solidFill>
                      <a:prstDash val="solid"/>
                      <a:round/>
                      <a:headEnd type="none" w="med" len="med"/>
                      <a:tailEnd type="none" w="med" len="med"/>
                    </a:lnL>
                    <a:solidFill>
                      <a:srgbClr val="DAD8C4"/>
                    </a:solidFill>
                  </a:tcPr>
                </a:tc>
                <a:tc>
                  <a:txBody>
                    <a:bodyPr/>
                    <a:lstStyle/>
                    <a:p>
                      <a:pPr marL="0" marR="0" algn="r">
                        <a:spcBef>
                          <a:spcPts val="0"/>
                        </a:spcBef>
                        <a:spcAft>
                          <a:spcPts val="0"/>
                        </a:spcAft>
                      </a:pPr>
                      <a:r>
                        <a:rPr lang="en-US" dirty="0">
                          <a:solidFill>
                            <a:schemeClr val="tx2"/>
                          </a:solidFill>
                        </a:rPr>
                        <a:t>25</a:t>
                      </a:r>
                    </a:p>
                  </a:txBody>
                  <a:tcPr marL="68580" marR="640080" marT="0" marB="0" anchor="ctr">
                    <a:solidFill>
                      <a:srgbClr val="DAD8C4"/>
                    </a:solidFill>
                  </a:tcPr>
                </a:tc>
                <a:tc>
                  <a:txBody>
                    <a:bodyPr/>
                    <a:lstStyle/>
                    <a:p>
                      <a:pPr marL="0" marR="0" algn="r">
                        <a:spcBef>
                          <a:spcPts val="0"/>
                        </a:spcBef>
                        <a:spcAft>
                          <a:spcPts val="0"/>
                        </a:spcAft>
                      </a:pPr>
                      <a:r>
                        <a:rPr lang="en-US" dirty="0">
                          <a:solidFill>
                            <a:schemeClr val="tx2"/>
                          </a:solidFill>
                        </a:rPr>
                        <a:t>$94.0 M</a:t>
                      </a:r>
                    </a:p>
                  </a:txBody>
                  <a:tcPr marL="68580" marR="548640" marT="0" marB="0" anchor="ctr">
                    <a:lnR w="12700" cap="flat" cmpd="sng" algn="ctr">
                      <a:solidFill>
                        <a:schemeClr val="tx1"/>
                      </a:solidFill>
                      <a:prstDash val="solid"/>
                      <a:round/>
                      <a:headEnd type="none" w="med" len="med"/>
                      <a:tailEnd type="none" w="med" len="med"/>
                    </a:lnR>
                    <a:solidFill>
                      <a:srgbClr val="DAD8C4"/>
                    </a:solidFill>
                  </a:tcPr>
                </a:tc>
                <a:extLst>
                  <a:ext uri="{0D108BD9-81ED-4DB2-BD59-A6C34878D82A}">
                    <a16:rowId xmlns:a16="http://schemas.microsoft.com/office/drawing/2014/main" val="10003"/>
                  </a:ext>
                </a:extLst>
              </a:tr>
              <a:tr h="6447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Recruitment of First-Time, Tenure-Track Faculty</a:t>
                      </a:r>
                    </a:p>
                  </a:txBody>
                  <a:tcPr marL="68580" marR="68580" marT="0" marB="0" anchor="ctr">
                    <a:lnL w="12700" cap="flat" cmpd="sng" algn="ctr">
                      <a:solidFill>
                        <a:schemeClr val="tx1"/>
                      </a:solidFill>
                      <a:prstDash val="solid"/>
                      <a:round/>
                      <a:headEnd type="none" w="med" len="med"/>
                      <a:tailEnd type="none" w="med" len="med"/>
                    </a:lnL>
                    <a:solidFill>
                      <a:schemeClr val="bg1">
                        <a:lumMod val="60000"/>
                        <a:lumOff val="40000"/>
                      </a:schemeClr>
                    </a:solidFill>
                  </a:tcPr>
                </a:tc>
                <a:tc>
                  <a:txBody>
                    <a:bodyPr/>
                    <a:lstStyle/>
                    <a:p>
                      <a:pPr marL="0" marR="0" algn="r">
                        <a:spcBef>
                          <a:spcPts val="0"/>
                        </a:spcBef>
                        <a:spcAft>
                          <a:spcPts val="0"/>
                        </a:spcAft>
                      </a:pPr>
                      <a:r>
                        <a:rPr lang="en-US" dirty="0">
                          <a:solidFill>
                            <a:schemeClr val="tx2"/>
                          </a:solidFill>
                        </a:rPr>
                        <a:t>186</a:t>
                      </a:r>
                    </a:p>
                  </a:txBody>
                  <a:tcPr marL="68580" marR="640080" marT="0" marB="0" anchor="ctr">
                    <a:solidFill>
                      <a:schemeClr val="bg1">
                        <a:lumMod val="60000"/>
                        <a:lumOff val="40000"/>
                      </a:schemeClr>
                    </a:solidFill>
                  </a:tcPr>
                </a:tc>
                <a:tc>
                  <a:txBody>
                    <a:bodyPr/>
                    <a:lstStyle/>
                    <a:p>
                      <a:pPr marL="0" marR="0" algn="r">
                        <a:spcBef>
                          <a:spcPts val="0"/>
                        </a:spcBef>
                        <a:spcAft>
                          <a:spcPts val="0"/>
                        </a:spcAft>
                      </a:pPr>
                      <a:r>
                        <a:rPr lang="en-US" dirty="0">
                          <a:solidFill>
                            <a:schemeClr val="tx2"/>
                          </a:solidFill>
                        </a:rPr>
                        <a:t>$367.9 M</a:t>
                      </a:r>
                    </a:p>
                  </a:txBody>
                  <a:tcPr marL="68580" marR="548640" marT="0" marB="0" anchor="ctr">
                    <a:lnR w="12700" cap="flat" cmpd="sng" algn="ctr">
                      <a:solidFill>
                        <a:schemeClr val="tx1"/>
                      </a:solidFill>
                      <a:prstDash val="solid"/>
                      <a:round/>
                      <a:headEnd type="none" w="med" len="med"/>
                      <a:tailEnd type="none" w="med" len="med"/>
                    </a:lnR>
                    <a:solidFill>
                      <a:schemeClr val="bg1">
                        <a:lumMod val="60000"/>
                        <a:lumOff val="40000"/>
                      </a:schemeClr>
                    </a:solidFill>
                  </a:tcPr>
                </a:tc>
                <a:extLst>
                  <a:ext uri="{0D108BD9-81ED-4DB2-BD59-A6C34878D82A}">
                    <a16:rowId xmlns:a16="http://schemas.microsoft.com/office/drawing/2014/main" val="10004"/>
                  </a:ext>
                </a:extLst>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TOTAL</a:t>
                      </a:r>
                    </a:p>
                  </a:txBody>
                  <a:tcPr marL="68580" marR="68580" marT="0" marB="0" anchor="ctr">
                    <a:lnL w="12700" cap="flat" cmpd="sng" algn="ctr">
                      <a:solidFill>
                        <a:schemeClr val="tx1"/>
                      </a:solidFill>
                      <a:prstDash val="solid"/>
                      <a:round/>
                      <a:headEnd type="none" w="med" len="med"/>
                      <a:tailEnd type="none" w="med" len="med"/>
                    </a:lnL>
                    <a:solidFill>
                      <a:srgbClr val="DAD8C4"/>
                    </a:solidFill>
                  </a:tcPr>
                </a:tc>
                <a:tc>
                  <a:txBody>
                    <a:bodyPr/>
                    <a:lstStyle/>
                    <a:p>
                      <a:pPr marL="0" marR="0" algn="r">
                        <a:spcBef>
                          <a:spcPts val="0"/>
                        </a:spcBef>
                        <a:spcAft>
                          <a:spcPts val="0"/>
                        </a:spcAft>
                      </a:pPr>
                      <a:r>
                        <a:rPr lang="en-US" b="1" dirty="0">
                          <a:solidFill>
                            <a:schemeClr val="tx2"/>
                          </a:solidFill>
                        </a:rPr>
                        <a:t>263</a:t>
                      </a:r>
                    </a:p>
                  </a:txBody>
                  <a:tcPr marL="68580" marR="640080" marT="0" marB="0" anchor="ctr">
                    <a:solidFill>
                      <a:srgbClr val="DAD8C4"/>
                    </a:solidFill>
                  </a:tcPr>
                </a:tc>
                <a:tc>
                  <a:txBody>
                    <a:bodyPr/>
                    <a:lstStyle/>
                    <a:p>
                      <a:pPr marL="0" marR="0" algn="r">
                        <a:spcBef>
                          <a:spcPts val="0"/>
                        </a:spcBef>
                        <a:spcAft>
                          <a:spcPts val="0"/>
                        </a:spcAft>
                      </a:pPr>
                      <a:r>
                        <a:rPr lang="en-US" b="1" dirty="0">
                          <a:solidFill>
                            <a:schemeClr val="tx2"/>
                          </a:solidFill>
                        </a:rPr>
                        <a:t>$751.6 M</a:t>
                      </a:r>
                    </a:p>
                  </a:txBody>
                  <a:tcPr marL="68580" marR="548640" marT="0" marB="0" anchor="ctr">
                    <a:lnR w="12700" cap="flat" cmpd="sng" algn="ctr">
                      <a:solidFill>
                        <a:schemeClr val="tx1"/>
                      </a:solidFill>
                      <a:prstDash val="solid"/>
                      <a:round/>
                      <a:headEnd type="none" w="med" len="med"/>
                      <a:tailEnd type="none" w="med" len="med"/>
                    </a:lnR>
                    <a:solidFill>
                      <a:srgbClr val="DAD8C4"/>
                    </a:solidFill>
                  </a:tcPr>
                </a:tc>
                <a:extLst>
                  <a:ext uri="{0D108BD9-81ED-4DB2-BD59-A6C34878D82A}">
                    <a16:rowId xmlns:a16="http://schemas.microsoft.com/office/drawing/2014/main" val="10005"/>
                  </a:ext>
                </a:extLst>
              </a:tr>
            </a:tbl>
          </a:graphicData>
        </a:graphic>
      </p:graphicFrame>
      <p:sp>
        <p:nvSpPr>
          <p:cNvPr id="7"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11</a:t>
            </a:fld>
            <a:endParaRPr lang="en-US"/>
          </a:p>
        </p:txBody>
      </p:sp>
      <p:sp>
        <p:nvSpPr>
          <p:cNvPr id="10" name="TextBox 9"/>
          <p:cNvSpPr txBox="1"/>
          <p:nvPr/>
        </p:nvSpPr>
        <p:spPr>
          <a:xfrm>
            <a:off x="7306322" y="6380631"/>
            <a:ext cx="1295809" cy="276999"/>
          </a:xfrm>
          <a:prstGeom prst="rect">
            <a:avLst/>
          </a:prstGeom>
          <a:noFill/>
        </p:spPr>
        <p:txBody>
          <a:bodyPr wrap="square" rtlCol="0" anchor="t">
            <a:spAutoFit/>
          </a:bodyPr>
          <a:lstStyle/>
          <a:p>
            <a:r>
              <a:rPr lang="en-US" sz="1200" dirty="0">
                <a:solidFill>
                  <a:srgbClr val="936C26"/>
                </a:solidFill>
              </a:rPr>
              <a:t>February 2022</a:t>
            </a:r>
          </a:p>
        </p:txBody>
      </p:sp>
    </p:spTree>
    <p:extLst>
      <p:ext uri="{BB962C8B-B14F-4D97-AF65-F5344CB8AC3E}">
        <p14:creationId xmlns:p14="http://schemas.microsoft.com/office/powerpoint/2010/main" val="345771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0"/>
            <a:ext cx="9143999" cy="643467"/>
          </a:xfrm>
          <a:solidFill>
            <a:schemeClr val="bg1">
              <a:lumMod val="20000"/>
              <a:lumOff val="80000"/>
            </a:schemeClr>
          </a:solidFill>
        </p:spPr>
        <p:txBody>
          <a:bodyPr anchor="ctr" anchorCtr="0">
            <a:normAutofit/>
          </a:bodyPr>
          <a:lstStyle/>
          <a:p>
            <a:pPr marL="228600"/>
            <a:r>
              <a:rPr lang="en-US" sz="2800">
                <a:solidFill>
                  <a:srgbClr val="936C26"/>
                </a:solidFill>
              </a:rPr>
              <a:t>Product Development Research Program </a:t>
            </a:r>
          </a:p>
        </p:txBody>
      </p:sp>
      <p:sp>
        <p:nvSpPr>
          <p:cNvPr id="6" name="Content Placeholder 5"/>
          <p:cNvSpPr>
            <a:spLocks noGrp="1"/>
          </p:cNvSpPr>
          <p:nvPr>
            <p:ph idx="1"/>
          </p:nvPr>
        </p:nvSpPr>
        <p:spPr>
          <a:xfrm>
            <a:off x="-1" y="653227"/>
            <a:ext cx="9144001" cy="362371"/>
          </a:xfrm>
          <a:solidFill>
            <a:schemeClr val="tx1">
              <a:lumMod val="75000"/>
            </a:schemeClr>
          </a:solidFill>
        </p:spPr>
        <p:txBody>
          <a:bodyPr>
            <a:normAutofit fontScale="92500" lnSpcReduction="10000"/>
          </a:bodyPr>
          <a:lstStyle/>
          <a:p>
            <a:pPr marL="0" indent="0">
              <a:buNone/>
            </a:pPr>
            <a:r>
              <a:rPr lang="en-US" sz="2000" b="1">
                <a:solidFill>
                  <a:schemeClr val="bg1">
                    <a:lumMod val="20000"/>
                    <a:lumOff val="80000"/>
                  </a:schemeClr>
                </a:solidFill>
                <a:latin typeface="Calibri" pitchFamily="34" charset="0"/>
              </a:rPr>
              <a:t>Goals                                                Grants</a:t>
            </a:r>
          </a:p>
        </p:txBody>
      </p:sp>
      <p:sp>
        <p:nvSpPr>
          <p:cNvPr id="14" name="Text Placeholder 4"/>
          <p:cNvSpPr txBox="1">
            <a:spLocks/>
          </p:cNvSpPr>
          <p:nvPr/>
        </p:nvSpPr>
        <p:spPr>
          <a:xfrm>
            <a:off x="155419" y="1110284"/>
            <a:ext cx="2474698" cy="4692639"/>
          </a:xfrm>
          <a:prstGeom prst="rect">
            <a:avLst/>
          </a:prstGeom>
        </p:spPr>
        <p:txBody>
          <a:bodyPr vert="horz" lIns="91440" tIns="45720" rIns="91440" bIns="45720" rtlCol="0">
            <a:noAutofit/>
          </a:bodyPr>
          <a:lstStyle>
            <a:lvl1pPr marL="233363" indent="-233363" algn="l" rtl="0" fontAlgn="base">
              <a:lnSpc>
                <a:spcPct val="100000"/>
              </a:lnSpc>
              <a:spcBef>
                <a:spcPts val="575"/>
              </a:spcBef>
              <a:spcAft>
                <a:spcPts val="75"/>
              </a:spcAft>
              <a:buClr>
                <a:schemeClr val="accent1"/>
              </a:buClr>
              <a:buSzPct val="80000"/>
              <a:buFont typeface="Arial" pitchFamily="34" charset="0"/>
              <a:buChar char="•"/>
              <a:defRPr sz="2200" b="0" spc="-80" baseline="0">
                <a:solidFill>
                  <a:srgbClr val="000000"/>
                </a:solidFill>
                <a:latin typeface="+mj-lt"/>
                <a:ea typeface="+mn-ea"/>
                <a:cs typeface="+mn-cs"/>
              </a:defRPr>
            </a:lvl1pPr>
            <a:lvl2pPr marL="463550" indent="-230188" algn="l" rtl="0" fontAlgn="base">
              <a:lnSpc>
                <a:spcPct val="100000"/>
              </a:lnSpc>
              <a:spcBef>
                <a:spcPts val="575"/>
              </a:spcBef>
              <a:spcAft>
                <a:spcPts val="75"/>
              </a:spcAft>
              <a:buClr>
                <a:schemeClr val="accent1"/>
              </a:buClr>
              <a:buSzPct val="80000"/>
              <a:buFont typeface="Arial" pitchFamily="34" charset="0"/>
              <a:buChar char="−"/>
              <a:defRPr sz="2000" spc="-80" baseline="0">
                <a:solidFill>
                  <a:srgbClr val="000000"/>
                </a:solidFill>
                <a:latin typeface="+mj-lt"/>
              </a:defRPr>
            </a:lvl2pPr>
            <a:lvl3pPr marL="569913" indent="-228600" algn="l" rtl="0" fontAlgn="base">
              <a:lnSpc>
                <a:spcPct val="100000"/>
              </a:lnSpc>
              <a:spcBef>
                <a:spcPts val="575"/>
              </a:spcBef>
              <a:spcAft>
                <a:spcPts val="75"/>
              </a:spcAft>
              <a:buClr>
                <a:schemeClr val="accent1"/>
              </a:buClr>
              <a:buSzPct val="80000"/>
              <a:buFont typeface="Wingdings" pitchFamily="2" charset="2"/>
              <a:buChar char="§"/>
              <a:defRPr spc="-80" baseline="0">
                <a:solidFill>
                  <a:srgbClr val="000000"/>
                </a:solidFill>
                <a:latin typeface="+mj-lt"/>
              </a:defRPr>
            </a:lvl3pPr>
            <a:lvl4pPr marL="804863" indent="-234950" algn="l" rtl="0" fontAlgn="base">
              <a:lnSpc>
                <a:spcPct val="100000"/>
              </a:lnSpc>
              <a:spcBef>
                <a:spcPts val="575"/>
              </a:spcBef>
              <a:spcAft>
                <a:spcPts val="75"/>
              </a:spcAft>
              <a:buClr>
                <a:schemeClr val="accent1"/>
              </a:buClr>
              <a:buSzPct val="80000"/>
              <a:buFont typeface="Arial" pitchFamily="34" charset="0"/>
              <a:buChar char="•"/>
              <a:defRPr sz="1600" spc="-80" baseline="0">
                <a:solidFill>
                  <a:srgbClr val="000000"/>
                </a:solidFill>
                <a:latin typeface="+mj-lt"/>
              </a:defRPr>
            </a:lvl4pPr>
            <a:lvl5pPr marL="969963" indent="-223838" algn="l" rtl="0" fontAlgn="base">
              <a:lnSpc>
                <a:spcPct val="100000"/>
              </a:lnSpc>
              <a:spcBef>
                <a:spcPts val="575"/>
              </a:spcBef>
              <a:spcAft>
                <a:spcPts val="75"/>
              </a:spcAft>
              <a:buClr>
                <a:schemeClr val="accent1"/>
              </a:buClr>
              <a:buSzPct val="70000"/>
              <a:buFont typeface="Arial" pitchFamily="34" charset="0"/>
              <a:buChar char="−"/>
              <a:defRPr sz="1400" spc="-80" baseline="0">
                <a:solidFill>
                  <a:srgbClr val="000000"/>
                </a:solidFill>
                <a:latin typeface="+mj-lt"/>
              </a:defRPr>
            </a:lvl5pPr>
            <a:lvl6pPr marL="22304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9pPr>
          </a:lstStyle>
          <a:p>
            <a:pPr marL="228600" lvl="1" indent="-228600">
              <a:lnSpc>
                <a:spcPts val="2100"/>
              </a:lnSpc>
              <a:spcBef>
                <a:spcPts val="0"/>
              </a:spcBef>
              <a:spcAft>
                <a:spcPts val="1200"/>
              </a:spcAft>
              <a:buClrTx/>
              <a:buSzPct val="100000"/>
              <a:buFont typeface="Arial" pitchFamily="34" charset="0"/>
              <a:buChar char="•"/>
            </a:pPr>
            <a:r>
              <a:rPr lang="en-US" sz="1800">
                <a:solidFill>
                  <a:srgbClr val="3D3D3C"/>
                </a:solidFill>
                <a:latin typeface="Calibri" pitchFamily="34" charset="0"/>
              </a:rPr>
              <a:t>To improve patient care through expedited innovation and product development</a:t>
            </a:r>
          </a:p>
          <a:p>
            <a:pPr marL="228600" lvl="1" indent="-228600">
              <a:lnSpc>
                <a:spcPts val="2100"/>
              </a:lnSpc>
              <a:spcBef>
                <a:spcPts val="0"/>
              </a:spcBef>
              <a:spcAft>
                <a:spcPts val="1200"/>
              </a:spcAft>
              <a:buClrTx/>
              <a:buSzPct val="100000"/>
              <a:buFont typeface="Arial" pitchFamily="34" charset="0"/>
              <a:buChar char="•"/>
            </a:pPr>
            <a:r>
              <a:rPr lang="en-US" sz="1800">
                <a:solidFill>
                  <a:srgbClr val="3D3D3C"/>
                </a:solidFill>
                <a:latin typeface="Calibri" pitchFamily="34" charset="0"/>
              </a:rPr>
              <a:t>To catalyze Texas’ emerging life sciences industry and the creation of high-quality new jobs in this state</a:t>
            </a:r>
          </a:p>
          <a:p>
            <a:pPr marL="228600" lvl="1" indent="-228600">
              <a:lnSpc>
                <a:spcPts val="2100"/>
              </a:lnSpc>
              <a:spcBef>
                <a:spcPts val="0"/>
              </a:spcBef>
              <a:spcAft>
                <a:spcPts val="1200"/>
              </a:spcAft>
              <a:buClrTx/>
              <a:buSzPct val="100000"/>
              <a:buFont typeface="Arial" pitchFamily="34" charset="0"/>
              <a:buChar char="•"/>
            </a:pPr>
            <a:r>
              <a:rPr lang="en-US" sz="1800">
                <a:solidFill>
                  <a:srgbClr val="3D3D3C"/>
                </a:solidFill>
                <a:latin typeface="Calibri" pitchFamily="34" charset="0"/>
              </a:rPr>
              <a:t>To provide a direct return, through intellectual property and revenue sharing, on the investments made by Texans</a:t>
            </a:r>
          </a:p>
        </p:txBody>
      </p:sp>
      <p:sp>
        <p:nvSpPr>
          <p:cNvPr id="15" name="Rectangle 14"/>
          <p:cNvSpPr/>
          <p:nvPr/>
        </p:nvSpPr>
        <p:spPr>
          <a:xfrm>
            <a:off x="3378635" y="1526593"/>
            <a:ext cx="5612964" cy="3139321"/>
          </a:xfrm>
          <a:prstGeom prst="rect">
            <a:avLst/>
          </a:prstGeom>
          <a:noFill/>
        </p:spPr>
        <p:txBody>
          <a:bodyPr wrap="square" lIns="91440" tIns="45720" rIns="91440" bIns="45720" anchor="t">
            <a:spAutoFit/>
          </a:bodyPr>
          <a:lstStyle/>
          <a:p>
            <a:pPr marL="228600" indent="-457200">
              <a:buClr>
                <a:srgbClr val="004868"/>
              </a:buClr>
            </a:pPr>
            <a:r>
              <a:rPr lang="en-US" sz="2400" b="1" dirty="0">
                <a:solidFill>
                  <a:srgbClr val="3D3D3C"/>
                </a:solidFill>
                <a:latin typeface="Calibri"/>
                <a:cs typeface="Calibri"/>
              </a:rPr>
              <a:t>Product Development Research Grants</a:t>
            </a:r>
          </a:p>
          <a:p>
            <a:pPr marL="228600" indent="-457200">
              <a:spcAft>
                <a:spcPts val="1200"/>
              </a:spcAft>
              <a:buClr>
                <a:srgbClr val="004868"/>
              </a:buClr>
            </a:pPr>
            <a:endParaRPr lang="en-US" sz="2400" b="1" dirty="0">
              <a:solidFill>
                <a:srgbClr val="3D3D3C"/>
              </a:solidFill>
              <a:latin typeface="Calibri" panose="020F0502020204030204" pitchFamily="34" charset="0"/>
            </a:endParaRPr>
          </a:p>
          <a:p>
            <a:pPr marL="228600" indent="-228600">
              <a:spcAft>
                <a:spcPts val="1800"/>
              </a:spcAft>
              <a:buFont typeface="Arial" panose="020B0604020202020204" pitchFamily="34" charset="0"/>
              <a:buChar char="•"/>
            </a:pPr>
            <a:r>
              <a:rPr lang="en-US" sz="2200" dirty="0">
                <a:solidFill>
                  <a:srgbClr val="3D3D3C"/>
                </a:solidFill>
                <a:latin typeface="Calibri"/>
                <a:cs typeface="Calibri"/>
              </a:rPr>
              <a:t>52 grants awarded totaling $499.1 million</a:t>
            </a:r>
          </a:p>
          <a:p>
            <a:pPr marL="228600" indent="-228600">
              <a:spcAft>
                <a:spcPts val="1800"/>
              </a:spcAft>
              <a:buFont typeface="Arial" panose="020B0604020202020204" pitchFamily="34" charset="0"/>
              <a:buChar char="•"/>
            </a:pPr>
            <a:r>
              <a:rPr lang="en-US" sz="2200" dirty="0">
                <a:solidFill>
                  <a:srgbClr val="3D3D3C"/>
                </a:solidFill>
                <a:latin typeface="Calibri"/>
                <a:cs typeface="Calibri"/>
              </a:rPr>
              <a:t>More than $5.1 billion follow-on capital raised</a:t>
            </a:r>
          </a:p>
          <a:p>
            <a:pPr marL="228600" indent="-228600">
              <a:spcAft>
                <a:spcPts val="1800"/>
              </a:spcAft>
              <a:buFont typeface="Arial" panose="020B0604020202020204" pitchFamily="34" charset="0"/>
              <a:buChar char="•"/>
            </a:pPr>
            <a:r>
              <a:rPr lang="en-US" sz="2200" dirty="0">
                <a:solidFill>
                  <a:srgbClr val="3D3D3C"/>
                </a:solidFill>
                <a:latin typeface="Calibri"/>
                <a:cs typeface="Calibri"/>
              </a:rPr>
              <a:t>21 awardee companies conducting active clinical trials</a:t>
            </a:r>
          </a:p>
        </p:txBody>
      </p:sp>
      <p:sp>
        <p:nvSpPr>
          <p:cNvPr id="16" name="Content Placeholder 5"/>
          <p:cNvSpPr txBox="1">
            <a:spLocks/>
          </p:cNvSpPr>
          <p:nvPr/>
        </p:nvSpPr>
        <p:spPr>
          <a:xfrm rot="16200000">
            <a:off x="54849" y="3739304"/>
            <a:ext cx="5852162" cy="385233"/>
          </a:xfrm>
          <a:prstGeom prst="rect">
            <a:avLst/>
          </a:prstGeom>
          <a:solidFill>
            <a:schemeClr val="tx1">
              <a:lumMod val="75000"/>
            </a:schemeClr>
          </a:solidFill>
        </p:spPr>
        <p:txBody>
          <a:bodyPr vert="horz">
            <a:normAutofit/>
          </a:bodyPr>
          <a:lstStyle>
            <a:lvl1pPr marL="342900" indent="-342900" algn="l" rtl="0" eaLnBrk="1" latinLnBrk="0" hangingPunct="1">
              <a:spcBef>
                <a:spcPct val="20000"/>
              </a:spcBef>
              <a:buClrTx/>
              <a:buSzPct val="70000"/>
              <a:buFont typeface="Arial"/>
              <a:buChar char="•"/>
              <a:defRPr kumimoji="0" sz="3200" kern="1200">
                <a:solidFill>
                  <a:schemeClr val="bg2"/>
                </a:solidFill>
                <a:latin typeface="+mn-lt"/>
                <a:ea typeface="+mn-ea"/>
                <a:cs typeface="+mn-cs"/>
              </a:defRPr>
            </a:lvl1pPr>
            <a:lvl2pPr marL="742950" indent="-285750" algn="l" rtl="0" eaLnBrk="1" latinLnBrk="0" hangingPunct="1">
              <a:spcBef>
                <a:spcPct val="20000"/>
              </a:spcBef>
              <a:buClrTx/>
              <a:buSzPct val="70000"/>
              <a:buFont typeface="Arial"/>
              <a:buChar char="•"/>
              <a:defRPr kumimoji="0" sz="2800" kern="1200">
                <a:solidFill>
                  <a:schemeClr val="bg2"/>
                </a:solidFill>
                <a:latin typeface="+mn-lt"/>
                <a:ea typeface="+mn-ea"/>
                <a:cs typeface="+mn-cs"/>
              </a:defRPr>
            </a:lvl2pPr>
            <a:lvl3pPr marL="1143000" indent="-228600" algn="l" rtl="0" eaLnBrk="1" latinLnBrk="0" hangingPunct="1">
              <a:spcBef>
                <a:spcPct val="20000"/>
              </a:spcBef>
              <a:buClrTx/>
              <a:buSzPct val="70000"/>
              <a:buFont typeface="Arial"/>
              <a:buChar char="•"/>
              <a:defRPr kumimoji="0" sz="2400" kern="1200">
                <a:solidFill>
                  <a:schemeClr val="bg2"/>
                </a:solidFill>
                <a:latin typeface="+mn-lt"/>
                <a:ea typeface="+mn-ea"/>
                <a:cs typeface="+mn-cs"/>
              </a:defRPr>
            </a:lvl3pPr>
            <a:lvl4pPr marL="1600200" indent="-228600" algn="l" rtl="0" eaLnBrk="1" latinLnBrk="0" hangingPunct="1">
              <a:spcBef>
                <a:spcPct val="20000"/>
              </a:spcBef>
              <a:buClrTx/>
              <a:buSzPct val="70000"/>
              <a:buFont typeface="Arial"/>
              <a:buChar char="•"/>
              <a:defRPr kumimoji="0" sz="2000" kern="1200">
                <a:solidFill>
                  <a:schemeClr val="bg2"/>
                </a:solidFill>
                <a:latin typeface="+mn-lt"/>
                <a:ea typeface="+mn-ea"/>
                <a:cs typeface="+mn-cs"/>
              </a:defRPr>
            </a:lvl4pPr>
            <a:lvl5pPr marL="2057400" indent="-228600" algn="l" rtl="0" eaLnBrk="1" latinLnBrk="0" hangingPunct="1">
              <a:spcBef>
                <a:spcPct val="20000"/>
              </a:spcBef>
              <a:buClrTx/>
              <a:buSzPct val="60000"/>
              <a:buFont typeface="Arial"/>
              <a:buChar char="•"/>
              <a:defRPr kumimoji="0" sz="1800" kern="1200">
                <a:solidFill>
                  <a:schemeClr val="bg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914400">
              <a:buFont typeface="Arial"/>
              <a:buNone/>
            </a:pPr>
            <a:r>
              <a:rPr lang="en-US" sz="1900" b="1">
                <a:solidFill>
                  <a:srgbClr val="D4D2BA">
                    <a:lumMod val="20000"/>
                    <a:lumOff val="80000"/>
                  </a:srgbClr>
                </a:solidFill>
                <a:latin typeface="Calibri" pitchFamily="34" charset="0"/>
              </a:rPr>
              <a:t>Product Development Portfolio </a:t>
            </a:r>
          </a:p>
        </p:txBody>
      </p:sp>
      <p:sp>
        <p:nvSpPr>
          <p:cNvPr id="8"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12</a:t>
            </a:fld>
            <a:endParaRPr lang="en-US"/>
          </a:p>
        </p:txBody>
      </p:sp>
      <p:sp>
        <p:nvSpPr>
          <p:cNvPr id="9" name="TextBox 8"/>
          <p:cNvSpPr txBox="1"/>
          <p:nvPr/>
        </p:nvSpPr>
        <p:spPr>
          <a:xfrm>
            <a:off x="7421336" y="6369635"/>
            <a:ext cx="1180796" cy="276999"/>
          </a:xfrm>
          <a:prstGeom prst="rect">
            <a:avLst/>
          </a:prstGeom>
          <a:noFill/>
        </p:spPr>
        <p:txBody>
          <a:bodyPr wrap="square" rtlCol="0" anchor="t">
            <a:spAutoFit/>
          </a:bodyPr>
          <a:lstStyle/>
          <a:p>
            <a:r>
              <a:rPr lang="en-US" sz="1200" dirty="0">
                <a:solidFill>
                  <a:srgbClr val="936C26"/>
                </a:solidFill>
              </a:rPr>
              <a:t>February 2022</a:t>
            </a:r>
          </a:p>
        </p:txBody>
      </p:sp>
    </p:spTree>
    <p:extLst>
      <p:ext uri="{BB962C8B-B14F-4D97-AF65-F5344CB8AC3E}">
        <p14:creationId xmlns:p14="http://schemas.microsoft.com/office/powerpoint/2010/main" val="248158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13601"/>
            <a:ext cx="8686800" cy="606307"/>
          </a:xfrm>
        </p:spPr>
        <p:txBody>
          <a:bodyPr anchor="ctr" anchorCtr="0">
            <a:noAutofit/>
          </a:bodyPr>
          <a:lstStyle/>
          <a:p>
            <a:pPr marL="228600"/>
            <a:r>
              <a:rPr lang="en-US" sz="2800"/>
              <a:t>Location of CPRIT-Supported Companies</a:t>
            </a:r>
          </a:p>
        </p:txBody>
      </p:sp>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13</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48091000"/>
              </p:ext>
            </p:extLst>
          </p:nvPr>
        </p:nvGraphicFramePr>
        <p:xfrm>
          <a:off x="3037113" y="1239838"/>
          <a:ext cx="3396343" cy="4594196"/>
        </p:xfrm>
        <a:graphic>
          <a:graphicData uri="http://schemas.openxmlformats.org/drawingml/2006/table">
            <a:tbl>
              <a:tblPr/>
              <a:tblGrid>
                <a:gridCol w="2420571">
                  <a:extLst>
                    <a:ext uri="{9D8B030D-6E8A-4147-A177-3AD203B41FA5}">
                      <a16:colId xmlns:a16="http://schemas.microsoft.com/office/drawing/2014/main" val="20000"/>
                    </a:ext>
                  </a:extLst>
                </a:gridCol>
                <a:gridCol w="975772">
                  <a:extLst>
                    <a:ext uri="{9D8B030D-6E8A-4147-A177-3AD203B41FA5}">
                      <a16:colId xmlns:a16="http://schemas.microsoft.com/office/drawing/2014/main" val="20001"/>
                    </a:ext>
                  </a:extLst>
                </a:gridCol>
              </a:tblGrid>
              <a:tr h="735964">
                <a:tc>
                  <a:txBody>
                    <a:bodyPr/>
                    <a:lstStyle/>
                    <a:p>
                      <a:pPr marL="274320" algn="l" fontAlgn="b"/>
                      <a:r>
                        <a:rPr lang="en-US" sz="2000" b="1" i="0" u="none" strike="noStrike" dirty="0">
                          <a:solidFill>
                            <a:srgbClr val="000000"/>
                          </a:solidFill>
                          <a:effectLst/>
                          <a:latin typeface="Calibri"/>
                        </a:rPr>
                        <a:t>Austin area</a:t>
                      </a:r>
                    </a:p>
                  </a:txBody>
                  <a:tcPr marL="9525" marR="9525" marT="9525" marB="0" anchor="ctr">
                    <a:lnL>
                      <a:noFill/>
                    </a:lnL>
                    <a:lnR>
                      <a:noFill/>
                    </a:lnR>
                    <a:lnT>
                      <a:noFill/>
                    </a:lnT>
                    <a:lnB>
                      <a:noFill/>
                    </a:lnB>
                    <a:solidFill>
                      <a:srgbClr val="DAD8C4"/>
                    </a:solidFill>
                  </a:tcPr>
                </a:tc>
                <a:tc>
                  <a:txBody>
                    <a:bodyPr/>
                    <a:lstStyle/>
                    <a:p>
                      <a:pPr algn="ctr" fontAlgn="b"/>
                      <a:r>
                        <a:rPr lang="en-US" sz="2000" b="1" i="0" u="none" strike="noStrike" dirty="0">
                          <a:solidFill>
                            <a:srgbClr val="000000"/>
                          </a:solidFill>
                          <a:effectLst/>
                          <a:latin typeface="Calibri"/>
                        </a:rPr>
                        <a:t>8 </a:t>
                      </a:r>
                      <a:endParaRPr lang="en-US" sz="2000" b="1"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DAD8C4"/>
                    </a:solidFill>
                  </a:tcPr>
                </a:tc>
                <a:extLst>
                  <a:ext uri="{0D108BD9-81ED-4DB2-BD59-A6C34878D82A}">
                    <a16:rowId xmlns:a16="http://schemas.microsoft.com/office/drawing/2014/main" val="10000"/>
                  </a:ext>
                </a:extLst>
              </a:tr>
              <a:tr h="735964">
                <a:tc>
                  <a:txBody>
                    <a:bodyPr/>
                    <a:lstStyle/>
                    <a:p>
                      <a:pPr marL="274320" algn="l" fontAlgn="b"/>
                      <a:r>
                        <a:rPr lang="en-US" sz="2000" b="1" i="0" u="none" strike="noStrike" dirty="0">
                          <a:solidFill>
                            <a:srgbClr val="000000"/>
                          </a:solidFill>
                          <a:effectLst/>
                          <a:latin typeface="Calibri"/>
                        </a:rPr>
                        <a:t>College Station</a:t>
                      </a:r>
                    </a:p>
                  </a:txBody>
                  <a:tcPr marL="9525" marR="9525" marT="9525" marB="0" anchor="ctr">
                    <a:lnL>
                      <a:noFill/>
                    </a:lnL>
                    <a:lnR>
                      <a:noFill/>
                    </a:lnR>
                    <a:lnT>
                      <a:noFill/>
                    </a:lnT>
                    <a:lnB>
                      <a:noFill/>
                    </a:lnB>
                    <a:solidFill>
                      <a:srgbClr val="DAD8C4"/>
                    </a:solidFill>
                  </a:tcPr>
                </a:tc>
                <a:tc>
                  <a:txBody>
                    <a:bodyPr/>
                    <a:lstStyle/>
                    <a:p>
                      <a:pPr algn="ctr" fontAlgn="b"/>
                      <a:r>
                        <a:rPr lang="en-US" sz="2000" b="1" i="0" u="none" strike="noStrike" dirty="0">
                          <a:solidFill>
                            <a:srgbClr val="000000"/>
                          </a:solidFill>
                          <a:effectLst/>
                          <a:latin typeface="Calibri"/>
                        </a:rPr>
                        <a:t>2</a:t>
                      </a:r>
                    </a:p>
                  </a:txBody>
                  <a:tcPr marL="9525" marR="9525" marT="9525" marB="0" anchor="ctr">
                    <a:lnL>
                      <a:noFill/>
                    </a:lnL>
                    <a:lnR>
                      <a:noFill/>
                    </a:lnR>
                    <a:lnT>
                      <a:noFill/>
                    </a:lnT>
                    <a:lnB>
                      <a:noFill/>
                    </a:lnB>
                    <a:solidFill>
                      <a:srgbClr val="DAD8C4"/>
                    </a:solidFill>
                  </a:tcPr>
                </a:tc>
                <a:extLst>
                  <a:ext uri="{0D108BD9-81ED-4DB2-BD59-A6C34878D82A}">
                    <a16:rowId xmlns:a16="http://schemas.microsoft.com/office/drawing/2014/main" val="10001"/>
                  </a:ext>
                </a:extLst>
              </a:tr>
              <a:tr h="780567">
                <a:tc>
                  <a:txBody>
                    <a:bodyPr/>
                    <a:lstStyle/>
                    <a:p>
                      <a:pPr marL="274320" algn="l" fontAlgn="b"/>
                      <a:r>
                        <a:rPr lang="en-US" sz="2000" b="1" i="0" u="none" strike="noStrike" dirty="0">
                          <a:solidFill>
                            <a:srgbClr val="000000"/>
                          </a:solidFill>
                          <a:effectLst/>
                          <a:latin typeface="Calibri"/>
                        </a:rPr>
                        <a:t>Dallas</a:t>
                      </a:r>
                    </a:p>
                  </a:txBody>
                  <a:tcPr marL="9525" marR="9525" marT="9525" marB="0" anchor="ctr">
                    <a:lnL>
                      <a:noFill/>
                    </a:lnL>
                    <a:lnR>
                      <a:noFill/>
                    </a:lnR>
                    <a:lnT>
                      <a:noFill/>
                    </a:lnT>
                    <a:lnB>
                      <a:noFill/>
                    </a:lnB>
                    <a:solidFill>
                      <a:srgbClr val="DAD8C4"/>
                    </a:solidFill>
                  </a:tcPr>
                </a:tc>
                <a:tc>
                  <a:txBody>
                    <a:bodyPr/>
                    <a:lstStyle/>
                    <a:p>
                      <a:pPr algn="ctr" fontAlgn="b"/>
                      <a:r>
                        <a:rPr lang="en-US" sz="2000" b="1" i="0" u="none" strike="noStrike" dirty="0">
                          <a:solidFill>
                            <a:srgbClr val="000000"/>
                          </a:solidFill>
                          <a:effectLst/>
                          <a:latin typeface="Calibri"/>
                        </a:rPr>
                        <a:t>7</a:t>
                      </a:r>
                    </a:p>
                  </a:txBody>
                  <a:tcPr marL="9525" marR="9525" marT="9525" marB="0" anchor="ctr">
                    <a:lnL>
                      <a:noFill/>
                    </a:lnL>
                    <a:lnR>
                      <a:noFill/>
                    </a:lnR>
                    <a:lnT>
                      <a:noFill/>
                    </a:lnT>
                    <a:lnB>
                      <a:noFill/>
                    </a:lnB>
                    <a:solidFill>
                      <a:srgbClr val="DAD8C4"/>
                    </a:solidFill>
                  </a:tcPr>
                </a:tc>
                <a:extLst>
                  <a:ext uri="{0D108BD9-81ED-4DB2-BD59-A6C34878D82A}">
                    <a16:rowId xmlns:a16="http://schemas.microsoft.com/office/drawing/2014/main" val="10002"/>
                  </a:ext>
                </a:extLst>
              </a:tr>
              <a:tr h="780567">
                <a:tc>
                  <a:txBody>
                    <a:bodyPr/>
                    <a:lstStyle/>
                    <a:p>
                      <a:pPr marL="274320" algn="l" fontAlgn="b"/>
                      <a:r>
                        <a:rPr lang="en-US" sz="2000" b="1" i="0" u="none" strike="noStrike" dirty="0">
                          <a:solidFill>
                            <a:srgbClr val="000000"/>
                          </a:solidFill>
                          <a:effectLst/>
                          <a:latin typeface="Calibri"/>
                        </a:rPr>
                        <a:t>Houston</a:t>
                      </a:r>
                    </a:p>
                  </a:txBody>
                  <a:tcPr marL="9525" marR="9525" marT="9525" marB="0" anchor="ctr">
                    <a:lnL>
                      <a:noFill/>
                    </a:lnL>
                    <a:lnR>
                      <a:noFill/>
                    </a:lnR>
                    <a:lnT>
                      <a:noFill/>
                    </a:lnT>
                    <a:lnB>
                      <a:noFill/>
                    </a:lnB>
                    <a:solidFill>
                      <a:srgbClr val="DAD8C4"/>
                    </a:solidFill>
                  </a:tcPr>
                </a:tc>
                <a:tc>
                  <a:txBody>
                    <a:bodyPr/>
                    <a:lstStyle/>
                    <a:p>
                      <a:pPr algn="ctr" fontAlgn="b"/>
                      <a:r>
                        <a:rPr lang="en-US" sz="2000" b="1" i="0" u="none" strike="noStrike" dirty="0">
                          <a:solidFill>
                            <a:srgbClr val="000000"/>
                          </a:solidFill>
                          <a:effectLst/>
                          <a:latin typeface="Calibri"/>
                        </a:rPr>
                        <a:t>22</a:t>
                      </a:r>
                      <a:endParaRPr lang="en-US" sz="2000" b="1"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DAD8C4"/>
                    </a:solidFill>
                  </a:tcPr>
                </a:tc>
                <a:extLst>
                  <a:ext uri="{0D108BD9-81ED-4DB2-BD59-A6C34878D82A}">
                    <a16:rowId xmlns:a16="http://schemas.microsoft.com/office/drawing/2014/main" val="10003"/>
                  </a:ext>
                </a:extLst>
              </a:tr>
              <a:tr h="780567">
                <a:tc>
                  <a:txBody>
                    <a:bodyPr/>
                    <a:lstStyle/>
                    <a:p>
                      <a:pPr marL="274320" algn="l" fontAlgn="b"/>
                      <a:r>
                        <a:rPr lang="en-US" sz="2000" b="1" i="0" u="none" strike="noStrike" dirty="0">
                          <a:solidFill>
                            <a:srgbClr val="000000"/>
                          </a:solidFill>
                          <a:effectLst/>
                          <a:latin typeface="Calibri"/>
                        </a:rPr>
                        <a:t>Lubbock</a:t>
                      </a:r>
                    </a:p>
                  </a:txBody>
                  <a:tcPr marL="9525" marR="9525" marT="9525" marB="0" anchor="ctr">
                    <a:lnL>
                      <a:noFill/>
                    </a:lnL>
                    <a:lnR>
                      <a:noFill/>
                    </a:lnR>
                    <a:lnT>
                      <a:noFill/>
                    </a:lnT>
                    <a:lnB>
                      <a:noFill/>
                    </a:lnB>
                    <a:solidFill>
                      <a:srgbClr val="DAD8C4"/>
                    </a:solidFill>
                  </a:tcPr>
                </a:tc>
                <a:tc>
                  <a:txBody>
                    <a:bodyPr/>
                    <a:lstStyle/>
                    <a:p>
                      <a:pPr algn="ctr" fontAlgn="b"/>
                      <a:r>
                        <a:rPr lang="en-US" sz="2000" b="1" i="0" u="none" strike="noStrike" dirty="0">
                          <a:solidFill>
                            <a:srgbClr val="000000"/>
                          </a:solidFill>
                          <a:effectLst/>
                          <a:latin typeface="Calibri"/>
                        </a:rPr>
                        <a:t>1</a:t>
                      </a:r>
                    </a:p>
                  </a:txBody>
                  <a:tcPr marL="9525" marR="9525" marT="9525" marB="0" anchor="ctr">
                    <a:lnL>
                      <a:noFill/>
                    </a:lnL>
                    <a:lnR>
                      <a:noFill/>
                    </a:lnR>
                    <a:lnT>
                      <a:noFill/>
                    </a:lnT>
                    <a:lnB>
                      <a:noFill/>
                    </a:lnB>
                    <a:solidFill>
                      <a:srgbClr val="DAD8C4"/>
                    </a:solidFill>
                  </a:tcPr>
                </a:tc>
                <a:extLst>
                  <a:ext uri="{0D108BD9-81ED-4DB2-BD59-A6C34878D82A}">
                    <a16:rowId xmlns:a16="http://schemas.microsoft.com/office/drawing/2014/main" val="10004"/>
                  </a:ext>
                </a:extLst>
              </a:tr>
              <a:tr h="780567">
                <a:tc>
                  <a:txBody>
                    <a:bodyPr/>
                    <a:lstStyle/>
                    <a:p>
                      <a:pPr marL="274320" algn="l" fontAlgn="b"/>
                      <a:r>
                        <a:rPr lang="en-US" sz="2000" b="1" i="0" u="none" strike="noStrike" dirty="0">
                          <a:solidFill>
                            <a:srgbClr val="000000"/>
                          </a:solidFill>
                          <a:effectLst/>
                          <a:latin typeface="Calibri"/>
                        </a:rPr>
                        <a:t>San Antonio</a:t>
                      </a:r>
                    </a:p>
                  </a:txBody>
                  <a:tcPr marL="9525" marR="9525" marT="9525" marB="0" anchor="ctr">
                    <a:lnL>
                      <a:noFill/>
                    </a:lnL>
                    <a:lnR>
                      <a:noFill/>
                    </a:lnR>
                    <a:lnT>
                      <a:noFill/>
                    </a:lnT>
                    <a:lnB>
                      <a:noFill/>
                    </a:lnB>
                    <a:solidFill>
                      <a:srgbClr val="DAD8C4"/>
                    </a:solidFill>
                  </a:tcPr>
                </a:tc>
                <a:tc>
                  <a:txBody>
                    <a:bodyPr/>
                    <a:lstStyle/>
                    <a:p>
                      <a:pPr algn="ctr" fontAlgn="b"/>
                      <a:r>
                        <a:rPr lang="en-US" sz="2000" b="1" i="0" u="none" strike="noStrike" dirty="0">
                          <a:solidFill>
                            <a:srgbClr val="000000"/>
                          </a:solidFill>
                          <a:effectLst/>
                          <a:latin typeface="Calibri"/>
                        </a:rPr>
                        <a:t>3</a:t>
                      </a:r>
                    </a:p>
                  </a:txBody>
                  <a:tcPr marL="9525" marR="9525" marT="9525" marB="0" anchor="ctr">
                    <a:lnL>
                      <a:noFill/>
                    </a:lnL>
                    <a:lnR>
                      <a:noFill/>
                    </a:lnR>
                    <a:lnT>
                      <a:noFill/>
                    </a:lnT>
                    <a:lnB>
                      <a:noFill/>
                    </a:lnB>
                    <a:solidFill>
                      <a:srgbClr val="DAD8C4"/>
                    </a:solidFill>
                  </a:tcPr>
                </a:tc>
                <a:extLst>
                  <a:ext uri="{0D108BD9-81ED-4DB2-BD59-A6C34878D82A}">
                    <a16:rowId xmlns:a16="http://schemas.microsoft.com/office/drawing/2014/main" val="10005"/>
                  </a:ext>
                </a:extLst>
              </a:tr>
            </a:tbl>
          </a:graphicData>
        </a:graphic>
      </p:graphicFrame>
      <p:sp>
        <p:nvSpPr>
          <p:cNvPr id="7" name="TextBox 6"/>
          <p:cNvSpPr txBox="1"/>
          <p:nvPr/>
        </p:nvSpPr>
        <p:spPr>
          <a:xfrm>
            <a:off x="7135586" y="6369635"/>
            <a:ext cx="1661278" cy="276999"/>
          </a:xfrm>
          <a:prstGeom prst="rect">
            <a:avLst/>
          </a:prstGeom>
          <a:noFill/>
        </p:spPr>
        <p:txBody>
          <a:bodyPr wrap="square" rtlCol="0" anchor="t">
            <a:spAutoFit/>
          </a:bodyPr>
          <a:lstStyle/>
          <a:p>
            <a:r>
              <a:rPr lang="en-US" sz="1200" dirty="0">
                <a:solidFill>
                  <a:srgbClr val="936C26"/>
                </a:solidFill>
              </a:rPr>
              <a:t>February 2022</a:t>
            </a:r>
          </a:p>
        </p:txBody>
      </p:sp>
    </p:spTree>
    <p:extLst>
      <p:ext uri="{BB962C8B-B14F-4D97-AF65-F5344CB8AC3E}">
        <p14:creationId xmlns:p14="http://schemas.microsoft.com/office/powerpoint/2010/main" val="4115652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3999" cy="643467"/>
          </a:xfrm>
          <a:solidFill>
            <a:schemeClr val="bg1">
              <a:lumMod val="20000"/>
              <a:lumOff val="80000"/>
            </a:schemeClr>
          </a:solidFill>
        </p:spPr>
        <p:txBody>
          <a:bodyPr anchor="ctr" anchorCtr="0">
            <a:normAutofit/>
          </a:bodyPr>
          <a:lstStyle/>
          <a:p>
            <a:pPr marL="228600"/>
            <a:r>
              <a:rPr lang="en-US" sz="2800">
                <a:solidFill>
                  <a:srgbClr val="936C26"/>
                </a:solidFill>
              </a:rPr>
              <a:t>Prevention Program</a:t>
            </a:r>
          </a:p>
        </p:txBody>
      </p:sp>
      <p:sp>
        <p:nvSpPr>
          <p:cNvPr id="6" name="Content Placeholder 5"/>
          <p:cNvSpPr>
            <a:spLocks noGrp="1"/>
          </p:cNvSpPr>
          <p:nvPr>
            <p:ph idx="1"/>
          </p:nvPr>
        </p:nvSpPr>
        <p:spPr>
          <a:xfrm>
            <a:off x="0" y="643468"/>
            <a:ext cx="9144001" cy="362371"/>
          </a:xfrm>
          <a:solidFill>
            <a:schemeClr val="tx1">
              <a:lumMod val="75000"/>
            </a:schemeClr>
          </a:solidFill>
        </p:spPr>
        <p:txBody>
          <a:bodyPr>
            <a:normAutofit fontScale="92500" lnSpcReduction="10000"/>
          </a:bodyPr>
          <a:lstStyle/>
          <a:p>
            <a:pPr marL="0" indent="0">
              <a:buNone/>
            </a:pPr>
            <a:r>
              <a:rPr lang="en-US" sz="2000" b="1">
                <a:solidFill>
                  <a:schemeClr val="bg1">
                    <a:lumMod val="20000"/>
                    <a:lumOff val="80000"/>
                  </a:schemeClr>
                </a:solidFill>
                <a:latin typeface="Calibri" pitchFamily="34" charset="0"/>
              </a:rPr>
              <a:t>Goals                                                Focus</a:t>
            </a:r>
          </a:p>
        </p:txBody>
      </p:sp>
      <p:sp>
        <p:nvSpPr>
          <p:cNvPr id="16" name="Content Placeholder 5"/>
          <p:cNvSpPr txBox="1">
            <a:spLocks/>
          </p:cNvSpPr>
          <p:nvPr/>
        </p:nvSpPr>
        <p:spPr>
          <a:xfrm rot="16200000">
            <a:off x="54849" y="3739304"/>
            <a:ext cx="5852162" cy="385233"/>
          </a:xfrm>
          <a:prstGeom prst="rect">
            <a:avLst/>
          </a:prstGeom>
          <a:solidFill>
            <a:schemeClr val="tx1">
              <a:lumMod val="75000"/>
            </a:schemeClr>
          </a:solidFill>
        </p:spPr>
        <p:txBody>
          <a:bodyPr vert="horz">
            <a:normAutofit/>
          </a:bodyPr>
          <a:lstStyle>
            <a:lvl1pPr marL="342900" indent="-342900" algn="l" rtl="0" eaLnBrk="1" latinLnBrk="0" hangingPunct="1">
              <a:spcBef>
                <a:spcPct val="20000"/>
              </a:spcBef>
              <a:buClrTx/>
              <a:buSzPct val="70000"/>
              <a:buFont typeface="Arial"/>
              <a:buChar char="•"/>
              <a:defRPr kumimoji="0" sz="3200" kern="1200">
                <a:solidFill>
                  <a:schemeClr val="bg2"/>
                </a:solidFill>
                <a:latin typeface="+mn-lt"/>
                <a:ea typeface="+mn-ea"/>
                <a:cs typeface="+mn-cs"/>
              </a:defRPr>
            </a:lvl1pPr>
            <a:lvl2pPr marL="742950" indent="-285750" algn="l" rtl="0" eaLnBrk="1" latinLnBrk="0" hangingPunct="1">
              <a:spcBef>
                <a:spcPct val="20000"/>
              </a:spcBef>
              <a:buClrTx/>
              <a:buSzPct val="70000"/>
              <a:buFont typeface="Arial"/>
              <a:buChar char="•"/>
              <a:defRPr kumimoji="0" sz="2800" kern="1200">
                <a:solidFill>
                  <a:schemeClr val="bg2"/>
                </a:solidFill>
                <a:latin typeface="+mn-lt"/>
                <a:ea typeface="+mn-ea"/>
                <a:cs typeface="+mn-cs"/>
              </a:defRPr>
            </a:lvl2pPr>
            <a:lvl3pPr marL="1143000" indent="-228600" algn="l" rtl="0" eaLnBrk="1" latinLnBrk="0" hangingPunct="1">
              <a:spcBef>
                <a:spcPct val="20000"/>
              </a:spcBef>
              <a:buClrTx/>
              <a:buSzPct val="70000"/>
              <a:buFont typeface="Arial"/>
              <a:buChar char="•"/>
              <a:defRPr kumimoji="0" sz="2400" kern="1200">
                <a:solidFill>
                  <a:schemeClr val="bg2"/>
                </a:solidFill>
                <a:latin typeface="+mn-lt"/>
                <a:ea typeface="+mn-ea"/>
                <a:cs typeface="+mn-cs"/>
              </a:defRPr>
            </a:lvl3pPr>
            <a:lvl4pPr marL="1600200" indent="-228600" algn="l" rtl="0" eaLnBrk="1" latinLnBrk="0" hangingPunct="1">
              <a:spcBef>
                <a:spcPct val="20000"/>
              </a:spcBef>
              <a:buClrTx/>
              <a:buSzPct val="70000"/>
              <a:buFont typeface="Arial"/>
              <a:buChar char="•"/>
              <a:defRPr kumimoji="0" sz="2000" kern="1200">
                <a:solidFill>
                  <a:schemeClr val="bg2"/>
                </a:solidFill>
                <a:latin typeface="+mn-lt"/>
                <a:ea typeface="+mn-ea"/>
                <a:cs typeface="+mn-cs"/>
              </a:defRPr>
            </a:lvl4pPr>
            <a:lvl5pPr marL="2057400" indent="-228600" algn="l" rtl="0" eaLnBrk="1" latinLnBrk="0" hangingPunct="1">
              <a:spcBef>
                <a:spcPct val="20000"/>
              </a:spcBef>
              <a:buClrTx/>
              <a:buSzPct val="60000"/>
              <a:buFont typeface="Arial"/>
              <a:buChar char="•"/>
              <a:defRPr kumimoji="0" sz="1800" kern="1200">
                <a:solidFill>
                  <a:schemeClr val="bg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914400">
              <a:buFont typeface="Arial"/>
              <a:buNone/>
            </a:pPr>
            <a:r>
              <a:rPr lang="en-US" sz="1900" b="1">
                <a:solidFill>
                  <a:schemeClr val="bg1">
                    <a:lumMod val="20000"/>
                    <a:lumOff val="80000"/>
                  </a:schemeClr>
                </a:solidFill>
                <a:latin typeface="Calibri" pitchFamily="34" charset="0"/>
              </a:rPr>
              <a:t>Prevention Portfolio</a:t>
            </a:r>
          </a:p>
        </p:txBody>
      </p:sp>
      <p:sp>
        <p:nvSpPr>
          <p:cNvPr id="8" name="Text Placeholder 4"/>
          <p:cNvSpPr txBox="1">
            <a:spLocks/>
          </p:cNvSpPr>
          <p:nvPr/>
        </p:nvSpPr>
        <p:spPr>
          <a:xfrm>
            <a:off x="123824" y="1181684"/>
            <a:ext cx="2474698" cy="4210930"/>
          </a:xfrm>
          <a:prstGeom prst="rect">
            <a:avLst/>
          </a:prstGeom>
        </p:spPr>
        <p:txBody>
          <a:bodyPr vert="horz" lIns="91440" tIns="45720" rIns="91440" bIns="45720" rtlCol="0">
            <a:normAutofit/>
          </a:bodyPr>
          <a:lstStyle>
            <a:lvl1pPr marL="233363" indent="-233363" algn="l" rtl="0" fontAlgn="base">
              <a:lnSpc>
                <a:spcPct val="100000"/>
              </a:lnSpc>
              <a:spcBef>
                <a:spcPts val="575"/>
              </a:spcBef>
              <a:spcAft>
                <a:spcPts val="75"/>
              </a:spcAft>
              <a:buClr>
                <a:schemeClr val="accent1"/>
              </a:buClr>
              <a:buSzPct val="80000"/>
              <a:buFont typeface="Arial" pitchFamily="34" charset="0"/>
              <a:buChar char="•"/>
              <a:defRPr sz="2200" b="0" spc="-80" baseline="0">
                <a:solidFill>
                  <a:srgbClr val="000000"/>
                </a:solidFill>
                <a:latin typeface="+mj-lt"/>
                <a:ea typeface="+mn-ea"/>
                <a:cs typeface="+mn-cs"/>
              </a:defRPr>
            </a:lvl1pPr>
            <a:lvl2pPr marL="463550" indent="-230188" algn="l" rtl="0" fontAlgn="base">
              <a:lnSpc>
                <a:spcPct val="100000"/>
              </a:lnSpc>
              <a:spcBef>
                <a:spcPts val="575"/>
              </a:spcBef>
              <a:spcAft>
                <a:spcPts val="75"/>
              </a:spcAft>
              <a:buClr>
                <a:schemeClr val="accent1"/>
              </a:buClr>
              <a:buSzPct val="80000"/>
              <a:buFont typeface="Arial" pitchFamily="34" charset="0"/>
              <a:buChar char="−"/>
              <a:defRPr sz="2000" spc="-80" baseline="0">
                <a:solidFill>
                  <a:srgbClr val="000000"/>
                </a:solidFill>
                <a:latin typeface="+mj-lt"/>
              </a:defRPr>
            </a:lvl2pPr>
            <a:lvl3pPr marL="569913" indent="-228600" algn="l" rtl="0" fontAlgn="base">
              <a:lnSpc>
                <a:spcPct val="100000"/>
              </a:lnSpc>
              <a:spcBef>
                <a:spcPts val="575"/>
              </a:spcBef>
              <a:spcAft>
                <a:spcPts val="75"/>
              </a:spcAft>
              <a:buClr>
                <a:schemeClr val="accent1"/>
              </a:buClr>
              <a:buSzPct val="80000"/>
              <a:buFont typeface="Wingdings" pitchFamily="2" charset="2"/>
              <a:buChar char="§"/>
              <a:defRPr spc="-80" baseline="0">
                <a:solidFill>
                  <a:srgbClr val="000000"/>
                </a:solidFill>
                <a:latin typeface="+mj-lt"/>
              </a:defRPr>
            </a:lvl3pPr>
            <a:lvl4pPr marL="804863" indent="-234950" algn="l" rtl="0" fontAlgn="base">
              <a:lnSpc>
                <a:spcPct val="100000"/>
              </a:lnSpc>
              <a:spcBef>
                <a:spcPts val="575"/>
              </a:spcBef>
              <a:spcAft>
                <a:spcPts val="75"/>
              </a:spcAft>
              <a:buClr>
                <a:schemeClr val="accent1"/>
              </a:buClr>
              <a:buSzPct val="80000"/>
              <a:buFont typeface="Arial" pitchFamily="34" charset="0"/>
              <a:buChar char="•"/>
              <a:defRPr sz="1600" spc="-80" baseline="0">
                <a:solidFill>
                  <a:srgbClr val="000000"/>
                </a:solidFill>
                <a:latin typeface="+mj-lt"/>
              </a:defRPr>
            </a:lvl4pPr>
            <a:lvl5pPr marL="969963" indent="-223838" algn="l" rtl="0" fontAlgn="base">
              <a:lnSpc>
                <a:spcPct val="100000"/>
              </a:lnSpc>
              <a:spcBef>
                <a:spcPts val="575"/>
              </a:spcBef>
              <a:spcAft>
                <a:spcPts val="75"/>
              </a:spcAft>
              <a:buClr>
                <a:schemeClr val="accent1"/>
              </a:buClr>
              <a:buSzPct val="70000"/>
              <a:buFont typeface="Arial" pitchFamily="34" charset="0"/>
              <a:buChar char="−"/>
              <a:defRPr sz="1400" spc="-80" baseline="0">
                <a:solidFill>
                  <a:srgbClr val="000000"/>
                </a:solidFill>
                <a:latin typeface="+mj-lt"/>
              </a:defRPr>
            </a:lvl5pPr>
            <a:lvl6pPr marL="22304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9pPr>
          </a:lstStyle>
          <a:p>
            <a:pPr marL="228600" lvl="1" indent="-228600">
              <a:spcBef>
                <a:spcPts val="0"/>
              </a:spcBef>
              <a:spcAft>
                <a:spcPts val="1200"/>
              </a:spcAft>
              <a:buClrTx/>
              <a:buSzPct val="100000"/>
              <a:buFont typeface="Arial" panose="020B0604020202020204" pitchFamily="34" charset="0"/>
              <a:buChar char="•"/>
            </a:pPr>
            <a:r>
              <a:rPr lang="en-US" sz="1800">
                <a:solidFill>
                  <a:schemeClr val="tx2"/>
                </a:solidFill>
                <a:latin typeface="Calibri" pitchFamily="34" charset="0"/>
              </a:rPr>
              <a:t>Prevent or reduce the risk of cancer, detect it early, mitigate cancer effects  through delivery of evidence-based interventions</a:t>
            </a:r>
          </a:p>
          <a:p>
            <a:pPr marL="228600" lvl="1" indent="-228600">
              <a:spcBef>
                <a:spcPts val="0"/>
              </a:spcBef>
              <a:spcAft>
                <a:spcPts val="1200"/>
              </a:spcAft>
              <a:buClrTx/>
              <a:buSzPct val="100000"/>
              <a:buFont typeface="Arial" panose="020B0604020202020204" pitchFamily="34" charset="0"/>
              <a:buChar char="•"/>
            </a:pPr>
            <a:r>
              <a:rPr lang="en-US" sz="1800">
                <a:solidFill>
                  <a:schemeClr val="tx2"/>
                </a:solidFill>
                <a:latin typeface="Calibri" pitchFamily="34" charset="0"/>
              </a:rPr>
              <a:t>Fund programs and services aimed to help those in most need</a:t>
            </a:r>
          </a:p>
          <a:p>
            <a:pPr marL="228600" lvl="1" indent="-228600">
              <a:spcBef>
                <a:spcPts val="0"/>
              </a:spcBef>
              <a:spcAft>
                <a:spcPts val="1200"/>
              </a:spcAft>
              <a:buClrTx/>
              <a:buSzPct val="100000"/>
              <a:buFont typeface="Arial" panose="020B0604020202020204" pitchFamily="34" charset="0"/>
              <a:buChar char="•"/>
            </a:pPr>
            <a:r>
              <a:rPr lang="en-US" sz="1800">
                <a:solidFill>
                  <a:schemeClr val="tx2"/>
                </a:solidFill>
                <a:latin typeface="Calibri" pitchFamily="34" charset="0"/>
              </a:rPr>
              <a:t>Build capacity to deliver programs by promoting innovations and best practices across Texas </a:t>
            </a:r>
          </a:p>
        </p:txBody>
      </p:sp>
      <p:sp>
        <p:nvSpPr>
          <p:cNvPr id="9" name="Rectangle 8"/>
          <p:cNvSpPr/>
          <p:nvPr/>
        </p:nvSpPr>
        <p:spPr>
          <a:xfrm>
            <a:off x="3412160" y="1136946"/>
            <a:ext cx="5266267" cy="5432256"/>
          </a:xfrm>
          <a:prstGeom prst="rect">
            <a:avLst/>
          </a:prstGeom>
          <a:noFill/>
        </p:spPr>
        <p:txBody>
          <a:bodyPr wrap="square">
            <a:spAutoFit/>
          </a:bodyPr>
          <a:lstStyle/>
          <a:p>
            <a:pPr lvl="0">
              <a:spcAft>
                <a:spcPts val="600"/>
              </a:spcAft>
              <a:buSzPct val="68000"/>
              <a:defRPr/>
            </a:pPr>
            <a:r>
              <a:rPr lang="en-US" sz="2400" b="1">
                <a:solidFill>
                  <a:schemeClr val="tx2"/>
                </a:solidFill>
                <a:latin typeface="Calibri" pitchFamily="34" charset="0"/>
              </a:rPr>
              <a:t>Deliver a program or service to Texans</a:t>
            </a:r>
          </a:p>
          <a:p>
            <a:pPr lvl="1" indent="-228600">
              <a:spcAft>
                <a:spcPts val="600"/>
              </a:spcAft>
              <a:buSzTx/>
              <a:buFont typeface="Arial" pitchFamily="34" charset="0"/>
              <a:buChar char="•"/>
              <a:defRPr/>
            </a:pPr>
            <a:r>
              <a:rPr lang="en-US" sz="2200">
                <a:solidFill>
                  <a:schemeClr val="tx2"/>
                </a:solidFill>
                <a:latin typeface="Calibri" pitchFamily="34" charset="0"/>
              </a:rPr>
              <a:t>Reach underserved populations</a:t>
            </a:r>
          </a:p>
          <a:p>
            <a:pPr lvl="1" indent="-228600">
              <a:spcAft>
                <a:spcPts val="1200"/>
              </a:spcAft>
              <a:buSzTx/>
              <a:buFont typeface="Arial" pitchFamily="34" charset="0"/>
              <a:buChar char="•"/>
              <a:defRPr/>
            </a:pPr>
            <a:r>
              <a:rPr lang="en-US" sz="2200">
                <a:solidFill>
                  <a:schemeClr val="tx2"/>
                </a:solidFill>
                <a:latin typeface="Calibri" pitchFamily="34" charset="0"/>
              </a:rPr>
              <a:t>Reach as many people as possible in every region of the state</a:t>
            </a:r>
          </a:p>
          <a:p>
            <a:pPr lvl="0">
              <a:spcAft>
                <a:spcPts val="600"/>
              </a:spcAft>
              <a:buSzPct val="68000"/>
              <a:defRPr/>
            </a:pPr>
            <a:r>
              <a:rPr lang="en-US" sz="2400" b="1">
                <a:solidFill>
                  <a:schemeClr val="tx2"/>
                </a:solidFill>
                <a:latin typeface="Calibri" pitchFamily="34" charset="0"/>
              </a:rPr>
              <a:t>Evidence-Based</a:t>
            </a:r>
            <a:endParaRPr lang="en-US" sz="2400">
              <a:solidFill>
                <a:schemeClr val="tx2"/>
              </a:solidFill>
              <a:latin typeface="Calibri" pitchFamily="34" charset="0"/>
            </a:endParaRPr>
          </a:p>
          <a:p>
            <a:pPr marL="457200" lvl="2" indent="-228600">
              <a:spcAft>
                <a:spcPts val="600"/>
              </a:spcAft>
              <a:buSzPct val="100000"/>
              <a:buFont typeface="Arial" pitchFamily="34" charset="0"/>
              <a:buChar char="•"/>
              <a:defRPr/>
            </a:pPr>
            <a:r>
              <a:rPr lang="en-US" sz="2200">
                <a:solidFill>
                  <a:schemeClr val="tx2"/>
                </a:solidFill>
                <a:latin typeface="Calibri" pitchFamily="34" charset="0"/>
              </a:rPr>
              <a:t>Direct intervention, e.g., vaccinations, weight control, smoking cessation</a:t>
            </a:r>
          </a:p>
          <a:p>
            <a:pPr marL="457200" lvl="2" indent="-228600">
              <a:spcAft>
                <a:spcPts val="1200"/>
              </a:spcAft>
              <a:buSzPct val="100000"/>
              <a:buFont typeface="Arial" pitchFamily="34" charset="0"/>
              <a:buChar char="•"/>
              <a:defRPr/>
            </a:pPr>
            <a:r>
              <a:rPr lang="en-US" sz="2200">
                <a:solidFill>
                  <a:schemeClr val="tx2"/>
                </a:solidFill>
                <a:latin typeface="Calibri" pitchFamily="34" charset="0"/>
              </a:rPr>
              <a:t>Screening and diagnostics</a:t>
            </a:r>
          </a:p>
          <a:p>
            <a:pPr marL="457200" lvl="2" indent="-228600">
              <a:spcAft>
                <a:spcPts val="1200"/>
              </a:spcAft>
              <a:buSzPct val="100000"/>
              <a:buFont typeface="Arial" pitchFamily="34" charset="0"/>
              <a:buChar char="•"/>
              <a:defRPr/>
            </a:pPr>
            <a:r>
              <a:rPr lang="en-US" sz="2200">
                <a:solidFill>
                  <a:schemeClr val="tx2"/>
                </a:solidFill>
                <a:latin typeface="Calibri" pitchFamily="34" charset="0"/>
              </a:rPr>
              <a:t>Survivorship</a:t>
            </a:r>
          </a:p>
          <a:p>
            <a:pPr lvl="0">
              <a:spcAft>
                <a:spcPts val="600"/>
              </a:spcAft>
              <a:buSzPct val="68000"/>
              <a:defRPr/>
            </a:pPr>
            <a:r>
              <a:rPr lang="en-US" sz="2400" b="1">
                <a:solidFill>
                  <a:schemeClr val="tx2"/>
                </a:solidFill>
                <a:latin typeface="Calibri" pitchFamily="34" charset="0"/>
              </a:rPr>
              <a:t>Results</a:t>
            </a:r>
            <a:r>
              <a:rPr lang="en-US" sz="2400">
                <a:solidFill>
                  <a:schemeClr val="tx2"/>
                </a:solidFill>
                <a:latin typeface="Calibri" pitchFamily="34" charset="0"/>
              </a:rPr>
              <a:t> </a:t>
            </a:r>
            <a:r>
              <a:rPr lang="en-US" sz="2400" b="1">
                <a:solidFill>
                  <a:schemeClr val="tx2"/>
                </a:solidFill>
                <a:latin typeface="Calibri" pitchFamily="34" charset="0"/>
              </a:rPr>
              <a:t>oriented</a:t>
            </a:r>
            <a:r>
              <a:rPr lang="en-US" sz="2400">
                <a:solidFill>
                  <a:schemeClr val="tx2"/>
                </a:solidFill>
                <a:latin typeface="Calibri" pitchFamily="34" charset="0"/>
              </a:rPr>
              <a:t> </a:t>
            </a:r>
          </a:p>
          <a:p>
            <a:pPr marL="457200" lvl="2" indent="-228600">
              <a:spcAft>
                <a:spcPts val="600"/>
              </a:spcAft>
              <a:buSzPct val="100000"/>
              <a:buFont typeface="Arial" pitchFamily="34" charset="0"/>
              <a:buChar char="•"/>
              <a:defRPr/>
            </a:pPr>
            <a:r>
              <a:rPr lang="en-US" sz="2200">
                <a:solidFill>
                  <a:schemeClr val="tx2"/>
                </a:solidFill>
                <a:latin typeface="Calibri" pitchFamily="34" charset="0"/>
              </a:rPr>
              <a:t>Measurable public health impact in ways that exceed current performance in a given service area</a:t>
            </a:r>
          </a:p>
        </p:txBody>
      </p:sp>
      <p:sp>
        <p:nvSpPr>
          <p:cNvPr id="10"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14</a:t>
            </a:fld>
            <a:endParaRPr lang="en-US"/>
          </a:p>
        </p:txBody>
      </p:sp>
      <p:sp>
        <p:nvSpPr>
          <p:cNvPr id="11" name="TextBox 10"/>
          <p:cNvSpPr txBox="1"/>
          <p:nvPr/>
        </p:nvSpPr>
        <p:spPr>
          <a:xfrm>
            <a:off x="7377344" y="6400412"/>
            <a:ext cx="1224789" cy="276999"/>
          </a:xfrm>
          <a:prstGeom prst="rect">
            <a:avLst/>
          </a:prstGeom>
          <a:noFill/>
        </p:spPr>
        <p:txBody>
          <a:bodyPr wrap="square" rtlCol="0" anchor="t">
            <a:spAutoFit/>
          </a:bodyPr>
          <a:lstStyle/>
          <a:p>
            <a:r>
              <a:rPr lang="en-US" sz="1200" dirty="0">
                <a:solidFill>
                  <a:srgbClr val="936C26"/>
                </a:solidFill>
              </a:rPr>
              <a:t>February 2022</a:t>
            </a:r>
          </a:p>
        </p:txBody>
      </p:sp>
    </p:spTree>
    <p:extLst>
      <p:ext uri="{BB962C8B-B14F-4D97-AF65-F5344CB8AC3E}">
        <p14:creationId xmlns:p14="http://schemas.microsoft.com/office/powerpoint/2010/main" val="3142849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0"/>
            <a:ext cx="9143999" cy="643467"/>
          </a:xfrm>
          <a:solidFill>
            <a:schemeClr val="bg1">
              <a:lumMod val="20000"/>
              <a:lumOff val="80000"/>
            </a:schemeClr>
          </a:solidFill>
        </p:spPr>
        <p:txBody>
          <a:bodyPr anchor="ctr" anchorCtr="0">
            <a:normAutofit/>
          </a:bodyPr>
          <a:lstStyle/>
          <a:p>
            <a:pPr marL="228600"/>
            <a:r>
              <a:rPr lang="en-US" sz="2800">
                <a:solidFill>
                  <a:srgbClr val="936C26"/>
                </a:solidFill>
              </a:rPr>
              <a:t>Prevention  Program</a:t>
            </a:r>
          </a:p>
        </p:txBody>
      </p:sp>
      <p:sp>
        <p:nvSpPr>
          <p:cNvPr id="6" name="Content Placeholder 5"/>
          <p:cNvSpPr>
            <a:spLocks noGrp="1"/>
          </p:cNvSpPr>
          <p:nvPr>
            <p:ph idx="1"/>
          </p:nvPr>
        </p:nvSpPr>
        <p:spPr>
          <a:xfrm>
            <a:off x="0" y="643468"/>
            <a:ext cx="9144001" cy="362371"/>
          </a:xfrm>
          <a:solidFill>
            <a:schemeClr val="tx1">
              <a:lumMod val="75000"/>
            </a:schemeClr>
          </a:solidFill>
        </p:spPr>
        <p:txBody>
          <a:bodyPr>
            <a:normAutofit fontScale="92500" lnSpcReduction="10000"/>
          </a:bodyPr>
          <a:lstStyle/>
          <a:p>
            <a:pPr marL="0" indent="0">
              <a:buNone/>
            </a:pPr>
            <a:r>
              <a:rPr lang="en-US" sz="2000" b="1">
                <a:solidFill>
                  <a:schemeClr val="bg1">
                    <a:lumMod val="20000"/>
                    <a:lumOff val="80000"/>
                  </a:schemeClr>
                </a:solidFill>
                <a:latin typeface="Calibri" pitchFamily="34" charset="0"/>
              </a:rPr>
              <a:t>Goals                                                Grants</a:t>
            </a:r>
          </a:p>
        </p:txBody>
      </p:sp>
      <p:sp>
        <p:nvSpPr>
          <p:cNvPr id="16" name="Content Placeholder 5"/>
          <p:cNvSpPr txBox="1">
            <a:spLocks/>
          </p:cNvSpPr>
          <p:nvPr/>
        </p:nvSpPr>
        <p:spPr>
          <a:xfrm rot="16200000">
            <a:off x="54849" y="3739304"/>
            <a:ext cx="5852162" cy="385233"/>
          </a:xfrm>
          <a:prstGeom prst="rect">
            <a:avLst/>
          </a:prstGeom>
          <a:solidFill>
            <a:schemeClr val="tx1">
              <a:lumMod val="75000"/>
            </a:schemeClr>
          </a:solidFill>
        </p:spPr>
        <p:txBody>
          <a:bodyPr vert="horz">
            <a:normAutofit/>
          </a:bodyPr>
          <a:lstStyle>
            <a:lvl1pPr marL="342900" indent="-342900" algn="l" rtl="0" eaLnBrk="1" latinLnBrk="0" hangingPunct="1">
              <a:spcBef>
                <a:spcPct val="20000"/>
              </a:spcBef>
              <a:buClrTx/>
              <a:buSzPct val="70000"/>
              <a:buFont typeface="Arial"/>
              <a:buChar char="•"/>
              <a:defRPr kumimoji="0" sz="3200" kern="1200">
                <a:solidFill>
                  <a:schemeClr val="bg2"/>
                </a:solidFill>
                <a:latin typeface="+mn-lt"/>
                <a:ea typeface="+mn-ea"/>
                <a:cs typeface="+mn-cs"/>
              </a:defRPr>
            </a:lvl1pPr>
            <a:lvl2pPr marL="742950" indent="-285750" algn="l" rtl="0" eaLnBrk="1" latinLnBrk="0" hangingPunct="1">
              <a:spcBef>
                <a:spcPct val="20000"/>
              </a:spcBef>
              <a:buClrTx/>
              <a:buSzPct val="70000"/>
              <a:buFont typeface="Arial"/>
              <a:buChar char="•"/>
              <a:defRPr kumimoji="0" sz="2800" kern="1200">
                <a:solidFill>
                  <a:schemeClr val="bg2"/>
                </a:solidFill>
                <a:latin typeface="+mn-lt"/>
                <a:ea typeface="+mn-ea"/>
                <a:cs typeface="+mn-cs"/>
              </a:defRPr>
            </a:lvl2pPr>
            <a:lvl3pPr marL="1143000" indent="-228600" algn="l" rtl="0" eaLnBrk="1" latinLnBrk="0" hangingPunct="1">
              <a:spcBef>
                <a:spcPct val="20000"/>
              </a:spcBef>
              <a:buClrTx/>
              <a:buSzPct val="70000"/>
              <a:buFont typeface="Arial"/>
              <a:buChar char="•"/>
              <a:defRPr kumimoji="0" sz="2400" kern="1200">
                <a:solidFill>
                  <a:schemeClr val="bg2"/>
                </a:solidFill>
                <a:latin typeface="+mn-lt"/>
                <a:ea typeface="+mn-ea"/>
                <a:cs typeface="+mn-cs"/>
              </a:defRPr>
            </a:lvl3pPr>
            <a:lvl4pPr marL="1600200" indent="-228600" algn="l" rtl="0" eaLnBrk="1" latinLnBrk="0" hangingPunct="1">
              <a:spcBef>
                <a:spcPct val="20000"/>
              </a:spcBef>
              <a:buClrTx/>
              <a:buSzPct val="70000"/>
              <a:buFont typeface="Arial"/>
              <a:buChar char="•"/>
              <a:defRPr kumimoji="0" sz="2000" kern="1200">
                <a:solidFill>
                  <a:schemeClr val="bg2"/>
                </a:solidFill>
                <a:latin typeface="+mn-lt"/>
                <a:ea typeface="+mn-ea"/>
                <a:cs typeface="+mn-cs"/>
              </a:defRPr>
            </a:lvl4pPr>
            <a:lvl5pPr marL="2057400" indent="-228600" algn="l" rtl="0" eaLnBrk="1" latinLnBrk="0" hangingPunct="1">
              <a:spcBef>
                <a:spcPct val="20000"/>
              </a:spcBef>
              <a:buClrTx/>
              <a:buSzPct val="60000"/>
              <a:buFont typeface="Arial"/>
              <a:buChar char="•"/>
              <a:defRPr kumimoji="0" sz="1800" kern="1200">
                <a:solidFill>
                  <a:schemeClr val="bg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914400">
              <a:buFont typeface="Arial"/>
              <a:buNone/>
            </a:pPr>
            <a:r>
              <a:rPr lang="en-US" sz="1900" b="1">
                <a:solidFill>
                  <a:srgbClr val="D4D2BA">
                    <a:lumMod val="20000"/>
                    <a:lumOff val="80000"/>
                  </a:srgbClr>
                </a:solidFill>
                <a:latin typeface="Calibri" pitchFamily="34" charset="0"/>
              </a:rPr>
              <a:t>Prevention  Portfolio</a:t>
            </a:r>
          </a:p>
        </p:txBody>
      </p:sp>
      <p:sp>
        <p:nvSpPr>
          <p:cNvPr id="8" name="Rectangle 7"/>
          <p:cNvSpPr/>
          <p:nvPr/>
        </p:nvSpPr>
        <p:spPr>
          <a:xfrm>
            <a:off x="3675860" y="1502841"/>
            <a:ext cx="5029200" cy="4093428"/>
          </a:xfrm>
          <a:prstGeom prst="rect">
            <a:avLst/>
          </a:prstGeom>
          <a:noFill/>
        </p:spPr>
        <p:txBody>
          <a:bodyPr wrap="square" lIns="91440" tIns="45720" rIns="91440" bIns="45720" anchor="t">
            <a:spAutoFit/>
          </a:bodyPr>
          <a:lstStyle/>
          <a:p>
            <a:pPr marL="228600" indent="-228600">
              <a:spcAft>
                <a:spcPts val="1800"/>
              </a:spcAft>
              <a:buFont typeface="Wingdings" panose="05000000000000000000" pitchFamily="2" charset="2"/>
              <a:buChar char="Ø"/>
            </a:pPr>
            <a:r>
              <a:rPr lang="en-US" sz="2800" b="1" dirty="0">
                <a:solidFill>
                  <a:srgbClr val="3D3D3C"/>
                </a:solidFill>
              </a:rPr>
              <a:t> </a:t>
            </a:r>
            <a:r>
              <a:rPr lang="en-US" sz="2800" b="1" dirty="0">
                <a:solidFill>
                  <a:srgbClr val="3D3D3C"/>
                </a:solidFill>
                <a:latin typeface="Calibri"/>
                <a:cs typeface="Calibri"/>
              </a:rPr>
              <a:t>Prevention Grants</a:t>
            </a:r>
            <a:endParaRPr lang="en-US" sz="2800" dirty="0">
              <a:solidFill>
                <a:srgbClr val="3D3D3C"/>
              </a:solidFill>
              <a:latin typeface="Calibri"/>
              <a:cs typeface="Calibri"/>
            </a:endParaRPr>
          </a:p>
          <a:p>
            <a:pPr marL="685800" indent="-228600">
              <a:spcAft>
                <a:spcPts val="1800"/>
              </a:spcAft>
              <a:buFont typeface="Arial" pitchFamily="34" charset="0"/>
              <a:buChar char="•"/>
            </a:pPr>
            <a:r>
              <a:rPr lang="en-US" sz="2400" b="1" dirty="0">
                <a:solidFill>
                  <a:srgbClr val="3D3D3C"/>
                </a:solidFill>
                <a:latin typeface="Calibri"/>
                <a:cs typeface="Calibri"/>
              </a:rPr>
              <a:t>265 awarded</a:t>
            </a:r>
          </a:p>
          <a:p>
            <a:pPr marL="685800" indent="-228600">
              <a:spcAft>
                <a:spcPts val="1800"/>
              </a:spcAft>
              <a:buFont typeface="Arial" pitchFamily="34" charset="0"/>
              <a:buChar char="•"/>
            </a:pPr>
            <a:r>
              <a:rPr lang="en-US" sz="2400" b="1" dirty="0">
                <a:solidFill>
                  <a:srgbClr val="3D3D3C"/>
                </a:solidFill>
                <a:latin typeface="Calibri"/>
                <a:cs typeface="Calibri"/>
              </a:rPr>
              <a:t>$313.5 M granted</a:t>
            </a:r>
          </a:p>
          <a:p>
            <a:pPr marL="685800" indent="-228600">
              <a:spcAft>
                <a:spcPts val="1800"/>
              </a:spcAft>
              <a:buFont typeface="Arial" pitchFamily="34" charset="0"/>
              <a:buChar char="•"/>
            </a:pPr>
            <a:r>
              <a:rPr lang="en-US" sz="2400" b="1" dirty="0">
                <a:solidFill>
                  <a:srgbClr val="3D3D3C"/>
                </a:solidFill>
                <a:latin typeface="Calibri"/>
                <a:cs typeface="Calibri"/>
              </a:rPr>
              <a:t>7.8 million services provided to Texans</a:t>
            </a:r>
          </a:p>
          <a:p>
            <a:pPr marL="804545" indent="-457200">
              <a:buFont typeface="Arial" pitchFamily="34" charset="0"/>
              <a:buChar char="•"/>
            </a:pPr>
            <a:endParaRPr lang="en-US" sz="3200" b="1" dirty="0">
              <a:solidFill>
                <a:srgbClr val="3D3D3C"/>
              </a:solidFill>
              <a:latin typeface="Calibri" pitchFamily="34" charset="0"/>
              <a:cs typeface="Calibri" pitchFamily="34" charset="0"/>
            </a:endParaRPr>
          </a:p>
          <a:p>
            <a:pPr marL="347345" algn="r"/>
            <a:endParaRPr lang="en-US" sz="1600" b="1" dirty="0">
              <a:solidFill>
                <a:srgbClr val="3D3D3C"/>
              </a:solidFill>
              <a:latin typeface="Calibri" pitchFamily="34" charset="0"/>
              <a:cs typeface="Calibri" pitchFamily="34" charset="0"/>
            </a:endParaRPr>
          </a:p>
          <a:p>
            <a:pPr marL="347345">
              <a:buClr>
                <a:srgbClr val="004868"/>
              </a:buClr>
            </a:pPr>
            <a:endParaRPr lang="en-US" sz="2800" b="1" dirty="0">
              <a:solidFill>
                <a:srgbClr val="3D3D3C"/>
              </a:solidFill>
              <a:cs typeface="Arial"/>
            </a:endParaRPr>
          </a:p>
        </p:txBody>
      </p:sp>
      <p:sp>
        <p:nvSpPr>
          <p:cNvPr id="9" name="Text Placeholder 4"/>
          <p:cNvSpPr txBox="1">
            <a:spLocks/>
          </p:cNvSpPr>
          <p:nvPr/>
        </p:nvSpPr>
        <p:spPr>
          <a:xfrm>
            <a:off x="154807" y="1348180"/>
            <a:ext cx="2474698" cy="3176926"/>
          </a:xfrm>
          <a:prstGeom prst="rect">
            <a:avLst/>
          </a:prstGeom>
        </p:spPr>
        <p:txBody>
          <a:bodyPr vert="horz" lIns="91440" tIns="45720" rIns="91440" bIns="45720" rtlCol="0">
            <a:noAutofit/>
          </a:bodyPr>
          <a:lstStyle>
            <a:lvl1pPr marL="233363" indent="-233363" algn="l" rtl="0" fontAlgn="base">
              <a:lnSpc>
                <a:spcPct val="100000"/>
              </a:lnSpc>
              <a:spcBef>
                <a:spcPts val="575"/>
              </a:spcBef>
              <a:spcAft>
                <a:spcPts val="75"/>
              </a:spcAft>
              <a:buClr>
                <a:schemeClr val="accent1"/>
              </a:buClr>
              <a:buSzPct val="80000"/>
              <a:buFont typeface="Arial" pitchFamily="34" charset="0"/>
              <a:buChar char="•"/>
              <a:defRPr sz="2200" b="0" spc="-80" baseline="0">
                <a:solidFill>
                  <a:srgbClr val="000000"/>
                </a:solidFill>
                <a:latin typeface="+mj-lt"/>
                <a:ea typeface="+mn-ea"/>
                <a:cs typeface="+mn-cs"/>
              </a:defRPr>
            </a:lvl1pPr>
            <a:lvl2pPr marL="463550" indent="-230188" algn="l" rtl="0" fontAlgn="base">
              <a:lnSpc>
                <a:spcPct val="100000"/>
              </a:lnSpc>
              <a:spcBef>
                <a:spcPts val="575"/>
              </a:spcBef>
              <a:spcAft>
                <a:spcPts val="75"/>
              </a:spcAft>
              <a:buClr>
                <a:schemeClr val="accent1"/>
              </a:buClr>
              <a:buSzPct val="80000"/>
              <a:buFont typeface="Arial" pitchFamily="34" charset="0"/>
              <a:buChar char="−"/>
              <a:defRPr sz="2000" spc="-80" baseline="0">
                <a:solidFill>
                  <a:srgbClr val="000000"/>
                </a:solidFill>
                <a:latin typeface="+mj-lt"/>
              </a:defRPr>
            </a:lvl2pPr>
            <a:lvl3pPr marL="569913" indent="-228600" algn="l" rtl="0" fontAlgn="base">
              <a:lnSpc>
                <a:spcPct val="100000"/>
              </a:lnSpc>
              <a:spcBef>
                <a:spcPts val="575"/>
              </a:spcBef>
              <a:spcAft>
                <a:spcPts val="75"/>
              </a:spcAft>
              <a:buClr>
                <a:schemeClr val="accent1"/>
              </a:buClr>
              <a:buSzPct val="80000"/>
              <a:buFont typeface="Wingdings" pitchFamily="2" charset="2"/>
              <a:buChar char="§"/>
              <a:defRPr spc="-80" baseline="0">
                <a:solidFill>
                  <a:srgbClr val="000000"/>
                </a:solidFill>
                <a:latin typeface="+mj-lt"/>
              </a:defRPr>
            </a:lvl3pPr>
            <a:lvl4pPr marL="804863" indent="-234950" algn="l" rtl="0" fontAlgn="base">
              <a:lnSpc>
                <a:spcPct val="100000"/>
              </a:lnSpc>
              <a:spcBef>
                <a:spcPts val="575"/>
              </a:spcBef>
              <a:spcAft>
                <a:spcPts val="75"/>
              </a:spcAft>
              <a:buClr>
                <a:schemeClr val="accent1"/>
              </a:buClr>
              <a:buSzPct val="80000"/>
              <a:buFont typeface="Arial" pitchFamily="34" charset="0"/>
              <a:buChar char="•"/>
              <a:defRPr sz="1600" spc="-80" baseline="0">
                <a:solidFill>
                  <a:srgbClr val="000000"/>
                </a:solidFill>
                <a:latin typeface="+mj-lt"/>
              </a:defRPr>
            </a:lvl4pPr>
            <a:lvl5pPr marL="969963" indent="-223838" algn="l" rtl="0" fontAlgn="base">
              <a:lnSpc>
                <a:spcPct val="100000"/>
              </a:lnSpc>
              <a:spcBef>
                <a:spcPts val="575"/>
              </a:spcBef>
              <a:spcAft>
                <a:spcPts val="75"/>
              </a:spcAft>
              <a:buClr>
                <a:schemeClr val="accent1"/>
              </a:buClr>
              <a:buSzPct val="70000"/>
              <a:buFont typeface="Arial" pitchFamily="34" charset="0"/>
              <a:buChar char="−"/>
              <a:defRPr sz="1400" spc="-80" baseline="0">
                <a:solidFill>
                  <a:srgbClr val="000000"/>
                </a:solidFill>
                <a:latin typeface="+mj-lt"/>
              </a:defRPr>
            </a:lvl5pPr>
            <a:lvl6pPr marL="22304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9pPr>
          </a:lstStyle>
          <a:p>
            <a:pPr marL="228600" lvl="1" indent="-228600">
              <a:spcBef>
                <a:spcPts val="0"/>
              </a:spcBef>
              <a:spcAft>
                <a:spcPts val="1800"/>
              </a:spcAft>
              <a:buClrTx/>
              <a:buSzPct val="100000"/>
              <a:buFont typeface="Arial" panose="020B0604020202020204" pitchFamily="34" charset="0"/>
              <a:buChar char="•"/>
            </a:pPr>
            <a:r>
              <a:rPr lang="en-US" sz="1800">
                <a:solidFill>
                  <a:srgbClr val="3D3D3C"/>
                </a:solidFill>
                <a:latin typeface="Calibri" pitchFamily="34" charset="0"/>
              </a:rPr>
              <a:t>Prevent and reduce cancer risk, mitigate effects</a:t>
            </a:r>
          </a:p>
          <a:p>
            <a:pPr marL="228600" lvl="1" indent="-228600">
              <a:spcBef>
                <a:spcPts val="0"/>
              </a:spcBef>
              <a:spcAft>
                <a:spcPts val="1800"/>
              </a:spcAft>
              <a:buClrTx/>
              <a:buSzPct val="100000"/>
              <a:buFont typeface="Arial" panose="020B0604020202020204" pitchFamily="34" charset="0"/>
              <a:buChar char="•"/>
            </a:pPr>
            <a:r>
              <a:rPr lang="en-US" sz="1800">
                <a:solidFill>
                  <a:srgbClr val="3D3D3C"/>
                </a:solidFill>
                <a:latin typeface="Calibri" pitchFamily="34" charset="0"/>
              </a:rPr>
              <a:t>Serve populations in greatest need</a:t>
            </a:r>
          </a:p>
          <a:p>
            <a:pPr marL="228600" lvl="1" indent="-228600">
              <a:spcBef>
                <a:spcPts val="0"/>
              </a:spcBef>
              <a:spcAft>
                <a:spcPts val="1800"/>
              </a:spcAft>
              <a:buClrTx/>
              <a:buSzPct val="100000"/>
              <a:buFont typeface="Arial" panose="020B0604020202020204" pitchFamily="34" charset="0"/>
              <a:buChar char="•"/>
            </a:pPr>
            <a:r>
              <a:rPr lang="en-US" sz="1800">
                <a:solidFill>
                  <a:srgbClr val="3D3D3C"/>
                </a:solidFill>
                <a:latin typeface="Calibri" pitchFamily="34" charset="0"/>
              </a:rPr>
              <a:t>Build capacity by promoting innovations and best practices across Texas </a:t>
            </a:r>
          </a:p>
        </p:txBody>
      </p:sp>
      <p:sp>
        <p:nvSpPr>
          <p:cNvPr id="10"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15</a:t>
            </a:fld>
            <a:endParaRPr lang="en-US"/>
          </a:p>
        </p:txBody>
      </p:sp>
      <p:sp>
        <p:nvSpPr>
          <p:cNvPr id="11" name="TextBox 10"/>
          <p:cNvSpPr txBox="1"/>
          <p:nvPr/>
        </p:nvSpPr>
        <p:spPr>
          <a:xfrm>
            <a:off x="7290706" y="6385023"/>
            <a:ext cx="1311425" cy="276999"/>
          </a:xfrm>
          <a:prstGeom prst="rect">
            <a:avLst/>
          </a:prstGeom>
          <a:noFill/>
        </p:spPr>
        <p:txBody>
          <a:bodyPr wrap="square" lIns="91440" tIns="45720" rIns="91440" bIns="45720" rtlCol="0" anchor="t">
            <a:spAutoFit/>
          </a:bodyPr>
          <a:lstStyle/>
          <a:p>
            <a:r>
              <a:rPr lang="en-US" sz="1200" dirty="0">
                <a:solidFill>
                  <a:srgbClr val="936C26"/>
                </a:solidFill>
              </a:rPr>
              <a:t>February 2022</a:t>
            </a:r>
          </a:p>
        </p:txBody>
      </p:sp>
    </p:spTree>
    <p:extLst>
      <p:ext uri="{BB962C8B-B14F-4D97-AF65-F5344CB8AC3E}">
        <p14:creationId xmlns:p14="http://schemas.microsoft.com/office/powerpoint/2010/main" val="1632874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85045" y="1995793"/>
            <a:ext cx="4248767" cy="3929823"/>
          </a:xfrm>
          <a:prstGeom prst="rect">
            <a:avLst/>
          </a:prstGeom>
          <a:noFill/>
          <a:ln w="28575">
            <a:noFill/>
          </a:ln>
          <a:effectLst/>
          <a:scene3d>
            <a:camera prst="orthographicFront">
              <a:rot lat="0" lon="0" rev="0"/>
            </a:camera>
            <a:lightRig rig="threePt" dir="tl">
              <a:rot lat="0" lon="0" rev="0"/>
            </a:lightRig>
          </a:scene3d>
          <a:sp3d prstMaterial="metal">
            <a:bevelT w="10000" h="10000" prst="artDeco"/>
          </a:sp3d>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626745" indent="-223520">
              <a:spcAft>
                <a:spcPts val="600"/>
              </a:spcAft>
              <a:buFont typeface="Arial" panose="020B0604020202020204" pitchFamily="34" charset="0"/>
              <a:buChar char="•"/>
            </a:pPr>
            <a:r>
              <a:rPr lang="en-US" dirty="0">
                <a:solidFill>
                  <a:srgbClr val="5D3D4C"/>
                </a:solidFill>
              </a:rPr>
              <a:t>4.4 M Education &amp; Training Services</a:t>
            </a:r>
            <a:endParaRPr lang="en-US" dirty="0"/>
          </a:p>
          <a:p>
            <a:pPr marL="626745" indent="-223520">
              <a:spcAft>
                <a:spcPts val="600"/>
              </a:spcAft>
              <a:buFont typeface="Arial" panose="020B0604020202020204" pitchFamily="34" charset="0"/>
              <a:buChar char="•"/>
            </a:pPr>
            <a:r>
              <a:rPr lang="en-US" dirty="0">
                <a:solidFill>
                  <a:srgbClr val="5D3D4C"/>
                </a:solidFill>
              </a:rPr>
              <a:t>3.4 M Clinical Services</a:t>
            </a:r>
            <a:endParaRPr lang="en-US" dirty="0">
              <a:solidFill>
                <a:srgbClr val="5D3D4C"/>
              </a:solidFill>
              <a:cs typeface="Arial"/>
            </a:endParaRPr>
          </a:p>
          <a:p>
            <a:pPr marL="914400" indent="-287020">
              <a:spcAft>
                <a:spcPts val="600"/>
              </a:spcAft>
              <a:buFont typeface="Wingdings" panose="05000000000000000000" pitchFamily="2" charset="2"/>
              <a:buChar char="ü"/>
            </a:pPr>
            <a:r>
              <a:rPr lang="en-US" dirty="0">
                <a:solidFill>
                  <a:srgbClr val="5D3D4C"/>
                </a:solidFill>
              </a:rPr>
              <a:t>Vaccinations</a:t>
            </a:r>
            <a:endParaRPr lang="en-US" dirty="0">
              <a:solidFill>
                <a:srgbClr val="5D3D4C"/>
              </a:solidFill>
              <a:cs typeface="Arial"/>
            </a:endParaRPr>
          </a:p>
          <a:p>
            <a:pPr marL="914400" indent="-287020">
              <a:spcAft>
                <a:spcPts val="600"/>
              </a:spcAft>
              <a:buFont typeface="Wingdings" panose="05000000000000000000" pitchFamily="2" charset="2"/>
              <a:buChar char="ü"/>
            </a:pPr>
            <a:r>
              <a:rPr lang="en-US" dirty="0">
                <a:solidFill>
                  <a:srgbClr val="5D3D4C"/>
                </a:solidFill>
              </a:rPr>
              <a:t>Tobacco Cessation</a:t>
            </a:r>
            <a:endParaRPr lang="en-US" dirty="0">
              <a:solidFill>
                <a:srgbClr val="5D3D4C"/>
              </a:solidFill>
              <a:cs typeface="Arial"/>
            </a:endParaRPr>
          </a:p>
          <a:p>
            <a:pPr marL="914400" indent="-287020">
              <a:spcAft>
                <a:spcPts val="600"/>
              </a:spcAft>
              <a:buFont typeface="Wingdings" panose="05000000000000000000" pitchFamily="2" charset="2"/>
              <a:buChar char="ü"/>
            </a:pPr>
            <a:r>
              <a:rPr lang="en-US" dirty="0">
                <a:solidFill>
                  <a:srgbClr val="5D3D4C"/>
                </a:solidFill>
              </a:rPr>
              <a:t>Screening: breast, cervical, colorectal  </a:t>
            </a:r>
            <a:endParaRPr lang="en-US" dirty="0">
              <a:solidFill>
                <a:srgbClr val="5D3D4C"/>
              </a:solidFill>
              <a:cs typeface="Arial"/>
            </a:endParaRPr>
          </a:p>
          <a:p>
            <a:pPr marL="914400" indent="-287020">
              <a:spcAft>
                <a:spcPts val="600"/>
              </a:spcAft>
              <a:buFont typeface="Wingdings" panose="05000000000000000000" pitchFamily="2" charset="2"/>
              <a:buChar char="ü"/>
            </a:pPr>
            <a:r>
              <a:rPr lang="en-US" dirty="0">
                <a:solidFill>
                  <a:srgbClr val="5D3D4C"/>
                </a:solidFill>
              </a:rPr>
              <a:t>Genetic testing and counseling </a:t>
            </a:r>
            <a:endParaRPr lang="en-US" dirty="0">
              <a:solidFill>
                <a:srgbClr val="5D3D4C"/>
              </a:solidFill>
              <a:cs typeface="Arial"/>
            </a:endParaRPr>
          </a:p>
          <a:p>
            <a:pPr marL="914400" lvl="1" indent="-287020">
              <a:spcAft>
                <a:spcPts val="600"/>
              </a:spcAft>
              <a:buFont typeface="Wingdings" panose="05000000000000000000" pitchFamily="2" charset="2"/>
              <a:buChar char="ü"/>
            </a:pPr>
            <a:r>
              <a:rPr lang="en-US" dirty="0">
                <a:solidFill>
                  <a:srgbClr val="5D3D4C"/>
                </a:solidFill>
              </a:rPr>
              <a:t>Survivor care </a:t>
            </a:r>
            <a:endParaRPr lang="en-US" dirty="0">
              <a:solidFill>
                <a:srgbClr val="5D3D4C"/>
              </a:solidFill>
              <a:cs typeface="Arial"/>
            </a:endParaRPr>
          </a:p>
        </p:txBody>
      </p:sp>
      <p:sp>
        <p:nvSpPr>
          <p:cNvPr id="5" name="Title 4"/>
          <p:cNvSpPr>
            <a:spLocks noGrp="1"/>
          </p:cNvSpPr>
          <p:nvPr>
            <p:ph type="title"/>
          </p:nvPr>
        </p:nvSpPr>
        <p:spPr>
          <a:xfrm>
            <a:off x="304800" y="29012"/>
            <a:ext cx="8686800" cy="838200"/>
          </a:xfrm>
        </p:spPr>
        <p:txBody>
          <a:bodyPr>
            <a:normAutofit fontScale="90000"/>
          </a:bodyPr>
          <a:lstStyle/>
          <a:p>
            <a:pPr algn="ctr"/>
            <a:r>
              <a:rPr lang="en-US" sz="2700" b="1" dirty="0"/>
              <a:t>Prevention Program </a:t>
            </a:r>
            <a:br>
              <a:rPr lang="en-US" sz="2700" b="1"/>
            </a:br>
            <a:r>
              <a:rPr lang="en-US" sz="2700" b="1" dirty="0"/>
              <a:t>Services &amp; Geographic Coverage</a:t>
            </a:r>
            <a:endParaRPr lang="en-US" b="1" dirty="0"/>
          </a:p>
        </p:txBody>
      </p:sp>
      <p:sp>
        <p:nvSpPr>
          <p:cNvPr id="2" name="Slide Number Placeholder 1"/>
          <p:cNvSpPr>
            <a:spLocks noGrp="1"/>
          </p:cNvSpPr>
          <p:nvPr>
            <p:ph type="sldNum" sz="quarter" idx="4"/>
          </p:nvPr>
        </p:nvSpPr>
        <p:spPr>
          <a:xfrm>
            <a:off x="8623300" y="6356350"/>
            <a:ext cx="368300" cy="365125"/>
          </a:xfrm>
        </p:spPr>
        <p:txBody>
          <a:bodyPr/>
          <a:lstStyle/>
          <a:p>
            <a:fld id="{2DCED0BE-F68D-3342-A8FD-8BDB0A412035}" type="slidenum">
              <a:rPr lang="en-US" smtClean="0"/>
              <a:pPr/>
              <a:t>16</a:t>
            </a:fld>
            <a:endParaRPr lang="en-US"/>
          </a:p>
        </p:txBody>
      </p:sp>
      <p:sp>
        <p:nvSpPr>
          <p:cNvPr id="4" name="TextBox 3"/>
          <p:cNvSpPr txBox="1"/>
          <p:nvPr/>
        </p:nvSpPr>
        <p:spPr>
          <a:xfrm>
            <a:off x="5378592" y="1536386"/>
            <a:ext cx="3061672" cy="707886"/>
          </a:xfrm>
          <a:prstGeom prst="rect">
            <a:avLst/>
          </a:prstGeom>
          <a:noFill/>
        </p:spPr>
        <p:txBody>
          <a:bodyPr wrap="none" rtlCol="0" anchor="t">
            <a:spAutoFit/>
          </a:bodyPr>
          <a:lstStyle/>
          <a:p>
            <a:r>
              <a:rPr lang="en-US" sz="2000" b="1" dirty="0">
                <a:solidFill>
                  <a:srgbClr val="684457"/>
                </a:solidFill>
                <a:latin typeface="Calibri"/>
                <a:cs typeface="Calibri"/>
              </a:rPr>
              <a:t>Over 7.8 Million Education </a:t>
            </a:r>
            <a:endParaRPr lang="en-US" sz="2000" b="1" dirty="0">
              <a:solidFill>
                <a:srgbClr val="684457"/>
              </a:solidFill>
              <a:latin typeface="Calibri" panose="020F0502020204030204" pitchFamily="34" charset="0"/>
            </a:endParaRPr>
          </a:p>
          <a:p>
            <a:r>
              <a:rPr lang="en-US" sz="2000" b="1" dirty="0">
                <a:solidFill>
                  <a:srgbClr val="684457"/>
                </a:solidFill>
                <a:latin typeface="Calibri"/>
                <a:cs typeface="Calibri"/>
              </a:rPr>
              <a:t>and Clinical Services</a:t>
            </a:r>
          </a:p>
        </p:txBody>
      </p:sp>
      <p:cxnSp>
        <p:nvCxnSpPr>
          <p:cNvPr id="9" name="Straight Connector 8"/>
          <p:cNvCxnSpPr/>
          <p:nvPr/>
        </p:nvCxnSpPr>
        <p:spPr>
          <a:xfrm>
            <a:off x="4929721" y="1470331"/>
            <a:ext cx="0" cy="4704293"/>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235301" y="6385023"/>
            <a:ext cx="1572149" cy="276999"/>
          </a:xfrm>
          <a:prstGeom prst="rect">
            <a:avLst/>
          </a:prstGeom>
          <a:noFill/>
        </p:spPr>
        <p:txBody>
          <a:bodyPr wrap="square" rtlCol="0" anchor="t">
            <a:spAutoFit/>
          </a:bodyPr>
          <a:lstStyle/>
          <a:p>
            <a:r>
              <a:rPr lang="en-US" sz="1200" dirty="0">
                <a:solidFill>
                  <a:srgbClr val="936C26"/>
                </a:solidFill>
              </a:rPr>
              <a:t>February 2022</a:t>
            </a:r>
          </a:p>
        </p:txBody>
      </p:sp>
      <p:sp>
        <p:nvSpPr>
          <p:cNvPr id="16" name="Rectangle 15">
            <a:extLst>
              <a:ext uri="{FF2B5EF4-FFF2-40B4-BE49-F238E27FC236}">
                <a16:creationId xmlns:a16="http://schemas.microsoft.com/office/drawing/2014/main" id="{52DCC8B3-71F4-4E99-BBB9-36D118057C36}"/>
              </a:ext>
            </a:extLst>
          </p:cNvPr>
          <p:cNvSpPr/>
          <p:nvPr/>
        </p:nvSpPr>
        <p:spPr>
          <a:xfrm>
            <a:off x="105879" y="1470331"/>
            <a:ext cx="4572000" cy="646331"/>
          </a:xfrm>
          <a:prstGeom prst="rect">
            <a:avLst/>
          </a:prstGeom>
        </p:spPr>
        <p:txBody>
          <a:bodyPr>
            <a:spAutoFit/>
          </a:bodyPr>
          <a:lstStyle/>
          <a:p>
            <a:pPr lvl="0" algn="ctr"/>
            <a:r>
              <a:rPr lang="en-US" b="1" dirty="0">
                <a:solidFill>
                  <a:srgbClr val="3D3D3C"/>
                </a:solidFill>
                <a:latin typeface="Calibri" panose="020F0502020204030204" pitchFamily="34" charset="0"/>
                <a:cs typeface="Calibri" panose="020F0502020204030204" pitchFamily="34" charset="0"/>
              </a:rPr>
              <a:t>COUNTIES OF RESIDENCE OF PEOPLE SERVED BY CPRIT PREVENTION PROJECTS</a:t>
            </a:r>
          </a:p>
        </p:txBody>
      </p:sp>
      <p:pic>
        <p:nvPicPr>
          <p:cNvPr id="7" name="Picture 6" descr="Chart, map&#10;&#10;Description automatically generated">
            <a:extLst>
              <a:ext uri="{FF2B5EF4-FFF2-40B4-BE49-F238E27FC236}">
                <a16:creationId xmlns:a16="http://schemas.microsoft.com/office/drawing/2014/main" id="{84EDC3D2-BA58-4F75-B01C-4D6E101C33AF}"/>
              </a:ext>
            </a:extLst>
          </p:cNvPr>
          <p:cNvPicPr>
            <a:picLocks noChangeAspect="1"/>
          </p:cNvPicPr>
          <p:nvPr/>
        </p:nvPicPr>
        <p:blipFill>
          <a:blip r:embed="rId2"/>
          <a:stretch>
            <a:fillRect/>
          </a:stretch>
        </p:blipFill>
        <p:spPr>
          <a:xfrm>
            <a:off x="304800" y="2412892"/>
            <a:ext cx="4346207" cy="2780546"/>
          </a:xfrm>
          <a:prstGeom prst="rect">
            <a:avLst/>
          </a:prstGeom>
        </p:spPr>
      </p:pic>
    </p:spTree>
    <p:extLst>
      <p:ext uri="{BB962C8B-B14F-4D97-AF65-F5344CB8AC3E}">
        <p14:creationId xmlns:p14="http://schemas.microsoft.com/office/powerpoint/2010/main" val="1990808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548640">
              <a:lnSpc>
                <a:spcPts val="2400"/>
              </a:lnSpc>
            </a:pPr>
            <a:r>
              <a:rPr lang="en-US" sz="3200" b="1" spc="-50">
                <a:solidFill>
                  <a:schemeClr val="bg2"/>
                </a:solidFill>
                <a:latin typeface="Calibri" panose="020F0502020204030204" pitchFamily="34" charset="0"/>
              </a:rPr>
              <a:t>Selected Program  Examples</a:t>
            </a:r>
            <a:br>
              <a:rPr lang="en-US" sz="3200" b="1" spc="-50">
                <a:solidFill>
                  <a:schemeClr val="bg2"/>
                </a:solidFill>
                <a:latin typeface="Calibri" panose="020F0502020204030204" pitchFamily="34" charset="0"/>
              </a:rPr>
            </a:br>
            <a:br>
              <a:rPr lang="en-US" sz="3200" b="1" spc="-100">
                <a:solidFill>
                  <a:schemeClr val="bg2"/>
                </a:solidFill>
                <a:latin typeface="Calibri" panose="020F0502020204030204" pitchFamily="34" charset="0"/>
              </a:rPr>
            </a:br>
            <a:r>
              <a:rPr lang="en-US" sz="3200" b="1">
                <a:solidFill>
                  <a:schemeClr val="bg2"/>
                </a:solidFill>
                <a:latin typeface="Calibri" panose="020F0502020204030204" pitchFamily="34" charset="0"/>
              </a:rPr>
              <a:t>        </a:t>
            </a:r>
            <a:endParaRPr lang="en-US" sz="2600">
              <a:solidFill>
                <a:schemeClr val="bg2"/>
              </a:solidFill>
              <a:latin typeface="Calibri" panose="020F0502020204030204" pitchFamily="34" charset="0"/>
            </a:endParaRPr>
          </a:p>
        </p:txBody>
      </p:sp>
      <p:sp>
        <p:nvSpPr>
          <p:cNvPr id="5" name="Slide Number Placeholder 1"/>
          <p:cNvSpPr txBox="1">
            <a:spLocks/>
          </p:cNvSpPr>
          <p:nvPr/>
        </p:nvSpPr>
        <p:spPr>
          <a:xfrm>
            <a:off x="8496300" y="6467475"/>
            <a:ext cx="533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prstClr val="white"/>
                </a:solidFill>
                <a:latin typeface="Calibri" panose="020F0502020204030204" pitchFamily="34" charset="0"/>
              </a:rPr>
              <a:t>17</a:t>
            </a:r>
          </a:p>
        </p:txBody>
      </p:sp>
    </p:spTree>
    <p:extLst>
      <p:ext uri="{BB962C8B-B14F-4D97-AF65-F5344CB8AC3E}">
        <p14:creationId xmlns:p14="http://schemas.microsoft.com/office/powerpoint/2010/main" val="277981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9F21-8436-4D84-B94A-C09ACB423906}"/>
              </a:ext>
            </a:extLst>
          </p:cNvPr>
          <p:cNvSpPr>
            <a:spLocks noGrp="1"/>
          </p:cNvSpPr>
          <p:nvPr>
            <p:ph type="title"/>
          </p:nvPr>
        </p:nvSpPr>
        <p:spPr>
          <a:xfrm>
            <a:off x="304800" y="72273"/>
            <a:ext cx="8686800" cy="972756"/>
          </a:xfrm>
        </p:spPr>
        <p:txBody>
          <a:bodyPr>
            <a:normAutofit fontScale="90000"/>
          </a:bodyPr>
          <a:lstStyle/>
          <a:p>
            <a:pPr algn="ctr"/>
            <a:r>
              <a:rPr lang="en-US" b="1"/>
              <a:t>Expediting Innovation and Enhancing the Potential for Prevention and Cures  </a:t>
            </a:r>
            <a:br>
              <a:rPr lang="en-US" b="1"/>
            </a:br>
            <a:r>
              <a:rPr lang="en-US" b="1"/>
              <a:t> </a:t>
            </a:r>
          </a:p>
        </p:txBody>
      </p:sp>
      <p:sp>
        <p:nvSpPr>
          <p:cNvPr id="4" name="Slide Number Placeholder 3">
            <a:extLst>
              <a:ext uri="{FF2B5EF4-FFF2-40B4-BE49-F238E27FC236}">
                <a16:creationId xmlns:a16="http://schemas.microsoft.com/office/drawing/2014/main" id="{12ECCF47-527B-497D-9EE5-F0E698D945E4}"/>
              </a:ext>
            </a:extLst>
          </p:cNvPr>
          <p:cNvSpPr>
            <a:spLocks noGrp="1"/>
          </p:cNvSpPr>
          <p:nvPr>
            <p:ph type="sldNum" sz="quarter" idx="4"/>
          </p:nvPr>
        </p:nvSpPr>
        <p:spPr>
          <a:xfrm>
            <a:off x="8607668" y="6356350"/>
            <a:ext cx="383931" cy="365125"/>
          </a:xfrm>
        </p:spPr>
        <p:txBody>
          <a:bodyPr/>
          <a:lstStyle/>
          <a:p>
            <a:r>
              <a:rPr lang="en-US"/>
              <a:t>18</a:t>
            </a:r>
          </a:p>
        </p:txBody>
      </p:sp>
      <p:sp>
        <p:nvSpPr>
          <p:cNvPr id="3" name="Rectangle 2">
            <a:extLst>
              <a:ext uri="{FF2B5EF4-FFF2-40B4-BE49-F238E27FC236}">
                <a16:creationId xmlns:a16="http://schemas.microsoft.com/office/drawing/2014/main" id="{6B53D4C5-8DA5-4CCF-9FA4-1E63AC45C35C}"/>
              </a:ext>
            </a:extLst>
          </p:cNvPr>
          <p:cNvSpPr/>
          <p:nvPr/>
        </p:nvSpPr>
        <p:spPr>
          <a:xfrm>
            <a:off x="4856520" y="1121764"/>
            <a:ext cx="3149131" cy="1569660"/>
          </a:xfrm>
          <a:prstGeom prst="rect">
            <a:avLst/>
          </a:prstGeom>
        </p:spPr>
        <p:txBody>
          <a:bodyPr wrap="none">
            <a:spAutoFit/>
          </a:bodyPr>
          <a:lstStyle/>
          <a:p>
            <a:pPr algn="ctr"/>
            <a:r>
              <a:rPr lang="en-US" sz="2400" b="1">
                <a:solidFill>
                  <a:srgbClr val="002060"/>
                </a:solidFill>
                <a:latin typeface="Calibri" panose="020F0502020204030204" pitchFamily="34" charset="0"/>
                <a:ea typeface="Calibri" panose="020F0502020204030204" pitchFamily="34" charset="0"/>
                <a:cs typeface="Calibri" panose="020F0502020204030204" pitchFamily="34" charset="0"/>
              </a:rPr>
              <a:t>Jim Allison, Ph.D.</a:t>
            </a:r>
          </a:p>
          <a:p>
            <a:pPr algn="ctr"/>
            <a:r>
              <a:rPr lang="en-US" sz="2400" b="1" i="1">
                <a:solidFill>
                  <a:srgbClr val="002060"/>
                </a:solidFill>
                <a:latin typeface="Calibri" panose="020F0502020204030204" pitchFamily="34" charset="0"/>
                <a:ea typeface="Calibri" panose="020F0502020204030204" pitchFamily="34" charset="0"/>
                <a:cs typeface="Calibri" panose="020F0502020204030204" pitchFamily="34" charset="0"/>
              </a:rPr>
              <a:t>CPRIT Scholar</a:t>
            </a:r>
          </a:p>
          <a:p>
            <a:pPr algn="ctr"/>
            <a:r>
              <a:rPr lang="en-US" sz="2400" b="1">
                <a:solidFill>
                  <a:srgbClr val="002060"/>
                </a:solidFill>
                <a:latin typeface="Calibri" panose="020F0502020204030204" pitchFamily="34" charset="0"/>
                <a:cs typeface="Calibri" panose="020F0502020204030204" pitchFamily="34" charset="0"/>
              </a:rPr>
              <a:t>2018 Nobel Prize in</a:t>
            </a:r>
          </a:p>
          <a:p>
            <a:pPr algn="ctr"/>
            <a:r>
              <a:rPr lang="en-US" sz="2400" b="1">
                <a:solidFill>
                  <a:srgbClr val="002060"/>
                </a:solidFill>
                <a:latin typeface="Calibri" panose="020F0502020204030204" pitchFamily="34" charset="0"/>
                <a:cs typeface="Calibri" panose="020F0502020204030204" pitchFamily="34" charset="0"/>
              </a:rPr>
              <a:t>Physiology or Medicine</a:t>
            </a:r>
            <a:endParaRPr lang="en-US" sz="240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44DC6BC-EDC8-458A-937E-D60EC8ADC8FC}"/>
              </a:ext>
            </a:extLst>
          </p:cNvPr>
          <p:cNvSpPr txBox="1"/>
          <p:nvPr/>
        </p:nvSpPr>
        <p:spPr>
          <a:xfrm>
            <a:off x="3856540" y="2788441"/>
            <a:ext cx="5265684" cy="1384995"/>
          </a:xfrm>
          <a:prstGeom prst="rect">
            <a:avLst/>
          </a:prstGeom>
          <a:noFill/>
        </p:spPr>
        <p:txBody>
          <a:bodyPr wrap="square" rtlCol="0">
            <a:spAutoFit/>
          </a:bodyPr>
          <a:lstStyle/>
          <a:p>
            <a:pPr lvl="0"/>
            <a:r>
              <a:rPr lang="en-US" sz="2400">
                <a:solidFill>
                  <a:srgbClr val="002060"/>
                </a:solidFill>
                <a:latin typeface="Calibri" panose="020F0502020204030204" pitchFamily="34" charset="0"/>
                <a:cs typeface="Calibri" panose="020F0502020204030204" pitchFamily="34" charset="0"/>
              </a:rPr>
              <a:t>“</a:t>
            </a:r>
            <a:r>
              <a:rPr lang="en-US" sz="2000">
                <a:solidFill>
                  <a:srgbClr val="002060"/>
                </a:solidFill>
                <a:latin typeface="Calibri" panose="020F0502020204030204" pitchFamily="34" charset="0"/>
                <a:cs typeface="Calibri" panose="020F0502020204030204" pitchFamily="34" charset="0"/>
              </a:rPr>
              <a:t>Texas recognized the opportunity to accelerate discovery and basic science by investing $3B over 10 years through the Cancer Prevention and Research Institute of Texas </a:t>
            </a:r>
            <a:r>
              <a:rPr lang="en-US" sz="2000">
                <a:solidFill>
                  <a:srgbClr val="002060"/>
                </a:solidFill>
              </a:rPr>
              <a:t>“</a:t>
            </a:r>
          </a:p>
        </p:txBody>
      </p:sp>
      <p:sp>
        <p:nvSpPr>
          <p:cNvPr id="15" name="TextBox 14">
            <a:extLst>
              <a:ext uri="{FF2B5EF4-FFF2-40B4-BE49-F238E27FC236}">
                <a16:creationId xmlns:a16="http://schemas.microsoft.com/office/drawing/2014/main" id="{93DCC8C1-521B-40DC-90B8-823134430C5F}"/>
              </a:ext>
            </a:extLst>
          </p:cNvPr>
          <p:cNvSpPr txBox="1"/>
          <p:nvPr/>
        </p:nvSpPr>
        <p:spPr>
          <a:xfrm>
            <a:off x="659005" y="4365198"/>
            <a:ext cx="7825990" cy="1631216"/>
          </a:xfrm>
          <a:prstGeom prst="rect">
            <a:avLst/>
          </a:prstGeom>
          <a:noFill/>
        </p:spPr>
        <p:txBody>
          <a:bodyPr wrap="square" rtlCol="0" anchor="t">
            <a:spAutoFit/>
          </a:bodyPr>
          <a:lstStyle/>
          <a:p>
            <a:r>
              <a:rPr lang="en-US" sz="2000">
                <a:solidFill>
                  <a:srgbClr val="002060"/>
                </a:solidFill>
                <a:latin typeface="Calibri"/>
                <a:cs typeface="Calibri"/>
              </a:rPr>
              <a:t>“Biotech and pharmaceutical companies, fund the late-stage research that brings well-developed therapies to clinical trial-and philanthropy also is quite helpful.  But without the early funding of basic science from the government, many of the therapies that currently treat millions of cancer patients worldwide simply wouldn’t exist”.</a:t>
            </a:r>
          </a:p>
        </p:txBody>
      </p:sp>
      <p:pic>
        <p:nvPicPr>
          <p:cNvPr id="8" name="Content Placeholder 7" descr="A person standing in front of a building&#10;&#10;Description generated with very high confidence">
            <a:extLst>
              <a:ext uri="{FF2B5EF4-FFF2-40B4-BE49-F238E27FC236}">
                <a16:creationId xmlns:a16="http://schemas.microsoft.com/office/drawing/2014/main" id="{FFEF4AA4-C3CF-4E95-BD44-DFDFF0F725EF}"/>
              </a:ext>
            </a:extLst>
          </p:cNvPr>
          <p:cNvPicPr>
            <a:picLocks noGrp="1" noChangeAspect="1"/>
          </p:cNvPicPr>
          <p:nvPr>
            <p:ph idx="1"/>
          </p:nvPr>
        </p:nvPicPr>
        <p:blipFill>
          <a:blip r:embed="rId3"/>
          <a:stretch>
            <a:fillRect/>
          </a:stretch>
        </p:blipFill>
        <p:spPr>
          <a:xfrm>
            <a:off x="296764" y="1677194"/>
            <a:ext cx="3471365" cy="2468880"/>
          </a:xfrm>
        </p:spPr>
      </p:pic>
      <p:sp>
        <p:nvSpPr>
          <p:cNvPr id="5" name="TextBox 4">
            <a:extLst>
              <a:ext uri="{FF2B5EF4-FFF2-40B4-BE49-F238E27FC236}">
                <a16:creationId xmlns:a16="http://schemas.microsoft.com/office/drawing/2014/main" id="{981881F4-9382-45FB-930F-5683D735F39C}"/>
              </a:ext>
            </a:extLst>
          </p:cNvPr>
          <p:cNvSpPr txBox="1"/>
          <p:nvPr/>
        </p:nvSpPr>
        <p:spPr>
          <a:xfrm>
            <a:off x="7180384" y="6290345"/>
            <a:ext cx="1811215" cy="276999"/>
          </a:xfrm>
          <a:prstGeom prst="rect">
            <a:avLst/>
          </a:prstGeom>
          <a:noFill/>
        </p:spPr>
        <p:txBody>
          <a:bodyPr wrap="square" rtlCol="0" anchor="t">
            <a:spAutoFit/>
          </a:bodyPr>
          <a:lstStyle/>
          <a:p>
            <a:r>
              <a:rPr lang="en-US" sz="1200" dirty="0">
                <a:solidFill>
                  <a:srgbClr val="936C26"/>
                </a:solidFill>
              </a:rPr>
              <a:t>February 2022</a:t>
            </a:r>
          </a:p>
        </p:txBody>
      </p:sp>
    </p:spTree>
    <p:extLst>
      <p:ext uri="{BB962C8B-B14F-4D97-AF65-F5344CB8AC3E}">
        <p14:creationId xmlns:p14="http://schemas.microsoft.com/office/powerpoint/2010/main" val="3319042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528555" y="973248"/>
            <a:ext cx="4820456"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A4A8B"/>
                </a:solidFill>
                <a:effectLst/>
                <a:uLnTx/>
                <a:uFillTx/>
                <a:latin typeface="Arial"/>
                <a:ea typeface="+mn-ea"/>
                <a:cs typeface="+mn-cs"/>
              </a:rPr>
              <a:t>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D3D3C"/>
                </a:solidFill>
                <a:effectLst/>
                <a:uLnTx/>
                <a:uFillTx/>
                <a:latin typeface="Arial"/>
                <a:ea typeface="+mn-ea"/>
                <a:cs typeface="+mn-cs"/>
              </a:rPr>
              <a:t>CPRIT’s Established Investigators program recruits senior research faculty with distinguished professional careers and established cancer research projects. Since 2011, CPRIT funding has brought 49 senior researchers to Texas institutions.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D3D3C"/>
              </a:solidFill>
              <a:effectLst/>
              <a:uLnTx/>
              <a:uFillTx/>
              <a:latin typeface="Arial"/>
              <a:ea typeface="+mn-ea"/>
              <a:cs typeface="+mn-cs"/>
            </a:endParaRPr>
          </a:p>
        </p:txBody>
      </p:sp>
      <p:sp>
        <p:nvSpPr>
          <p:cNvPr id="54" name="TextBox 53"/>
          <p:cNvSpPr txBox="1"/>
          <p:nvPr/>
        </p:nvSpPr>
        <p:spPr>
          <a:xfrm>
            <a:off x="548496" y="4358399"/>
            <a:ext cx="3541398" cy="1938992"/>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
                <a:srgbClr val="2A4A8B"/>
              </a:buClr>
              <a:buSzTx/>
              <a:buFont typeface="Wingdings" charset="2"/>
              <a:buChar char="Ø"/>
              <a:tabLst/>
              <a:defRPr/>
            </a:pPr>
            <a:r>
              <a:rPr kumimoji="0" lang="en-US" sz="1200" b="1" i="0" u="none" strike="noStrike" kern="1200" cap="none" spc="0" normalizeH="0" baseline="0" noProof="0">
                <a:ln>
                  <a:noFill/>
                </a:ln>
                <a:solidFill>
                  <a:srgbClr val="936C26"/>
                </a:solidFill>
                <a:effectLst/>
                <a:uLnTx/>
                <a:uFillTx/>
                <a:latin typeface="Arial"/>
                <a:ea typeface="+mn-ea"/>
                <a:cs typeface="+mn-cs"/>
              </a:rPr>
              <a:t>Discovered a protein, CTLA-4, that acts as a brake on people’s immune responses. Before, scientists had assumed it was an accelerator.</a:t>
            </a:r>
          </a:p>
          <a:p>
            <a:pPr marL="171450" marR="0" lvl="0" indent="-171450" algn="l" defTabSz="457200" rtl="0" eaLnBrk="1" fontAlgn="auto" latinLnBrk="0" hangingPunct="1">
              <a:lnSpc>
                <a:spcPct val="100000"/>
              </a:lnSpc>
              <a:spcBef>
                <a:spcPts val="0"/>
              </a:spcBef>
              <a:spcAft>
                <a:spcPts val="0"/>
              </a:spcAft>
              <a:buClr>
                <a:srgbClr val="2A4A8B"/>
              </a:buClr>
              <a:buSzTx/>
              <a:buFont typeface="Wingdings" charset="2"/>
              <a:buChar char="Ø"/>
              <a:tabLst/>
              <a:defRPr/>
            </a:pPr>
            <a:endParaRPr kumimoji="0" lang="en-US" sz="1200" b="1" i="0" u="none" strike="noStrike" kern="1200" cap="none" spc="0" normalizeH="0" baseline="0" noProof="0">
              <a:ln>
                <a:noFill/>
              </a:ln>
              <a:solidFill>
                <a:srgbClr val="936C26"/>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
                <a:srgbClr val="2A4A8B"/>
              </a:buClr>
              <a:buSzTx/>
              <a:buFont typeface="Wingdings" charset="2"/>
              <a:buChar char="Ø"/>
              <a:tabLst/>
              <a:defRPr/>
            </a:pPr>
            <a:r>
              <a:rPr kumimoji="0" lang="en-US" sz="1200" b="1" i="0" u="none" strike="noStrike" kern="1200" cap="none" spc="0" normalizeH="0" baseline="0" noProof="0">
                <a:ln>
                  <a:noFill/>
                </a:ln>
                <a:solidFill>
                  <a:srgbClr val="936C26"/>
                </a:solidFill>
                <a:effectLst/>
                <a:uLnTx/>
                <a:uFillTx/>
                <a:latin typeface="Arial"/>
                <a:ea typeface="+mn-ea"/>
                <a:cs typeface="+mn-cs"/>
              </a:rPr>
              <a:t>Found a way to remove the brake so that T cells, the warriors of the immune system,  can go after cancer cells and destroy them. </a:t>
            </a:r>
          </a:p>
          <a:p>
            <a:pPr marL="171450" marR="0" lvl="0" indent="-171450" algn="l" defTabSz="457200" rtl="0" eaLnBrk="1" fontAlgn="auto" latinLnBrk="0" hangingPunct="1">
              <a:lnSpc>
                <a:spcPct val="100000"/>
              </a:lnSpc>
              <a:spcBef>
                <a:spcPts val="0"/>
              </a:spcBef>
              <a:spcAft>
                <a:spcPts val="0"/>
              </a:spcAft>
              <a:buClr>
                <a:srgbClr val="2A4A8B"/>
              </a:buClr>
              <a:buSzTx/>
              <a:buFont typeface="Wingdings" charset="2"/>
              <a:buChar char="Ø"/>
              <a:tabLst/>
              <a:defRPr/>
            </a:pPr>
            <a:endParaRPr kumimoji="0" lang="en-US" sz="1200" b="1" i="0" u="none" strike="noStrike" kern="1200" cap="none" spc="0" normalizeH="0" baseline="0" noProof="0">
              <a:ln>
                <a:noFill/>
              </a:ln>
              <a:solidFill>
                <a:srgbClr val="936C26"/>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
                <a:srgbClr val="2A4A8B"/>
              </a:buClr>
              <a:buSzTx/>
              <a:buFontTx/>
              <a:buNone/>
              <a:tabLst/>
              <a:defRPr/>
            </a:pPr>
            <a:endParaRPr kumimoji="0" lang="en-US" sz="1200" b="1" i="0" u="none" strike="noStrike" kern="1200" cap="none" spc="0" normalizeH="0" baseline="0" noProof="0">
              <a:ln>
                <a:noFill/>
              </a:ln>
              <a:solidFill>
                <a:srgbClr val="936C26"/>
              </a:solidFill>
              <a:effectLst/>
              <a:uLnTx/>
              <a:uFillTx/>
              <a:latin typeface="Arial"/>
              <a:ea typeface="+mn-ea"/>
              <a:cs typeface="+mn-cs"/>
            </a:endParaRPr>
          </a:p>
        </p:txBody>
      </p:sp>
      <p:sp>
        <p:nvSpPr>
          <p:cNvPr id="2" name="TextBox 1"/>
          <p:cNvSpPr txBox="1"/>
          <p:nvPr/>
        </p:nvSpPr>
        <p:spPr>
          <a:xfrm>
            <a:off x="5764232" y="204708"/>
            <a:ext cx="2917854" cy="5693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A4A8B"/>
                </a:solidFill>
                <a:effectLst/>
                <a:uLnTx/>
                <a:uFillTx/>
                <a:latin typeface="Arial"/>
                <a:ea typeface="+mn-ea"/>
                <a:cs typeface="+mn-cs"/>
              </a:rPr>
              <a:t>James Allison, Ph.D.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a:ln>
                  <a:noFill/>
                </a:ln>
                <a:solidFill>
                  <a:srgbClr val="2A4A8B"/>
                </a:solidFill>
                <a:effectLst/>
                <a:uLnTx/>
                <a:uFillTx/>
                <a:latin typeface="Arial"/>
                <a:ea typeface="+mn-ea"/>
                <a:cs typeface="+mn-cs"/>
              </a:rPr>
              <a:t>MD Anderson Cancer Center</a:t>
            </a:r>
          </a:p>
        </p:txBody>
      </p:sp>
      <p:sp>
        <p:nvSpPr>
          <p:cNvPr id="64" name="TextBox 63"/>
          <p:cNvSpPr txBox="1"/>
          <p:nvPr/>
        </p:nvSpPr>
        <p:spPr>
          <a:xfrm>
            <a:off x="5638801" y="942229"/>
            <a:ext cx="3043285" cy="49244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936C26"/>
                </a:solidFill>
                <a:effectLst/>
                <a:uLnTx/>
                <a:uFillTx/>
                <a:latin typeface="Arial"/>
                <a:ea typeface="+mn-ea"/>
                <a:cs typeface="+mn-cs"/>
              </a:rPr>
              <a:t>CPRIT Award: </a:t>
            </a:r>
            <a:r>
              <a:rPr kumimoji="0" lang="en-US" sz="1400" b="1" i="1" u="none" strike="noStrike" kern="1200" cap="none" spc="0" normalizeH="0" baseline="0" noProof="0">
                <a:ln>
                  <a:noFill/>
                </a:ln>
                <a:solidFill>
                  <a:srgbClr val="936C26"/>
                </a:solidFill>
                <a:effectLst/>
                <a:uLnTx/>
                <a:uFillTx/>
                <a:latin typeface="Arial"/>
                <a:ea typeface="+mn-ea"/>
                <a:cs typeface="+mn-cs"/>
              </a:rPr>
              <a:t>$10 million</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D4D2BA">
                  <a:lumMod val="75000"/>
                </a:srgbClr>
              </a:solidFill>
              <a:effectLst/>
              <a:uLnTx/>
              <a:uFillTx/>
              <a:latin typeface="Arial"/>
              <a:ea typeface="+mn-ea"/>
              <a:cs typeface="+mn-cs"/>
            </a:endParaRPr>
          </a:p>
        </p:txBody>
      </p:sp>
      <p:cxnSp>
        <p:nvCxnSpPr>
          <p:cNvPr id="21" name="Straight Connector 20"/>
          <p:cNvCxnSpPr/>
          <p:nvPr/>
        </p:nvCxnSpPr>
        <p:spPr>
          <a:xfrm flipV="1">
            <a:off x="6019137" y="866692"/>
            <a:ext cx="2576223" cy="6976"/>
          </a:xfrm>
          <a:prstGeom prst="line">
            <a:avLst/>
          </a:prstGeom>
          <a:ln w="222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323992" y="6324600"/>
            <a:ext cx="1273908" cy="276999"/>
          </a:xfrm>
          <a:prstGeom prst="rect">
            <a:avLst/>
          </a:prstGeom>
          <a:noFill/>
        </p:spPr>
        <p:txBody>
          <a:bodyPr wrap="square" rtlCol="0" anchor="t">
            <a:spAutoFit/>
          </a:bodyPr>
          <a:lstStyle/>
          <a:p>
            <a:r>
              <a:rPr lang="en-US" sz="1200" dirty="0">
                <a:solidFill>
                  <a:srgbClr val="936C26"/>
                </a:solidFill>
              </a:rPr>
              <a:t>February 2022</a:t>
            </a:r>
          </a:p>
        </p:txBody>
      </p:sp>
      <p:sp>
        <p:nvSpPr>
          <p:cNvPr id="19" name="TextBox 18"/>
          <p:cNvSpPr txBox="1"/>
          <p:nvPr/>
        </p:nvSpPr>
        <p:spPr>
          <a:xfrm>
            <a:off x="539467" y="2024888"/>
            <a:ext cx="5228332"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A4A8B"/>
                </a:solidFill>
                <a:effectLst/>
                <a:uLnTx/>
                <a:uFillTx/>
                <a:latin typeface="Arial"/>
                <a:ea typeface="+mn-ea"/>
                <a:cs typeface="+mn-cs"/>
              </a:rPr>
              <a:t>SCHOLAR RECRUIT</a:t>
            </a:r>
            <a:endParaRPr kumimoji="0" lang="en-US" sz="1200" b="0" i="1" u="none" strike="noStrike" kern="1200" cap="none" spc="0" normalizeH="0" baseline="0" noProof="0">
              <a:ln>
                <a:noFill/>
              </a:ln>
              <a:solidFill>
                <a:srgbClr val="3D3D3C"/>
              </a:solidFill>
              <a:effectLst/>
              <a:uLnTx/>
              <a:uFillTx/>
              <a:latin typeface="Arial"/>
              <a:ea typeface="+mn-ea"/>
              <a:cs typeface="+mn-cs"/>
            </a:endParaRPr>
          </a:p>
          <a:p>
            <a:pPr lvl="0">
              <a:defRPr/>
            </a:pPr>
            <a:r>
              <a:rPr kumimoji="0" lang="en-US" sz="1200" b="0" i="0" u="none" strike="noStrike" kern="1200" cap="none" spc="0" normalizeH="0" baseline="0" noProof="0">
                <a:ln>
                  <a:noFill/>
                </a:ln>
                <a:solidFill>
                  <a:srgbClr val="3D3D3C"/>
                </a:solidFill>
                <a:effectLst/>
                <a:uLnTx/>
                <a:uFillTx/>
                <a:latin typeface="Arial"/>
                <a:ea typeface="+mn-ea"/>
                <a:cs typeface="+mn-cs"/>
              </a:rPr>
              <a:t>Dr. Allison is considered the father of modern-day immunotherapy, which unleashes the body’s own immune system to attack cancer. Recruited to MD Anderson from Memorial Sloan </a:t>
            </a:r>
            <a:r>
              <a:rPr lang="en-US" sz="1200">
                <a:solidFill>
                  <a:srgbClr val="3D3D3C"/>
                </a:solidFill>
              </a:rPr>
              <a:t>Kettering to serve as chair of Immunology and executive director of the Immunotherapy Platform  </a:t>
            </a:r>
            <a:r>
              <a:rPr kumimoji="0" lang="en-US" sz="1200" b="0" i="0" u="none" strike="noStrike" kern="1200" cap="none" spc="0" normalizeH="0" baseline="0" noProof="0">
                <a:ln>
                  <a:noFill/>
                </a:ln>
                <a:solidFill>
                  <a:srgbClr val="3D3D3C"/>
                </a:solidFill>
                <a:effectLst/>
                <a:uLnTx/>
                <a:uFillTx/>
                <a:latin typeface="Arial"/>
                <a:ea typeface="+mn-ea"/>
                <a:cs typeface="+mn-cs"/>
              </a:rPr>
              <a:t>(2011). Recipient of the 2018 Nobel Prize in Physiology or Medicine for launching an effective new way to attack cancer by treating the immune system rather than the tumor.</a:t>
            </a:r>
          </a:p>
        </p:txBody>
      </p:sp>
      <p:sp>
        <p:nvSpPr>
          <p:cNvPr id="4" name="TextBox 3"/>
          <p:cNvSpPr txBox="1"/>
          <p:nvPr/>
        </p:nvSpPr>
        <p:spPr>
          <a:xfrm>
            <a:off x="475221" y="251735"/>
            <a:ext cx="351192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6C26"/>
                </a:solidFill>
                <a:effectLst/>
                <a:uLnTx/>
                <a:uFillTx/>
                <a:latin typeface="Arial"/>
                <a:ea typeface="+mn-ea"/>
                <a:cs typeface="+mn-cs"/>
              </a:rPr>
              <a:t>Recruitment of Established Investigators</a:t>
            </a:r>
          </a:p>
        </p:txBody>
      </p:sp>
      <p:sp>
        <p:nvSpPr>
          <p:cNvPr id="8" name="TextBox 7"/>
          <p:cNvSpPr txBox="1"/>
          <p:nvPr/>
        </p:nvSpPr>
        <p:spPr>
          <a:xfrm>
            <a:off x="4864798" y="4138521"/>
            <a:ext cx="3817288"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2A4A8B"/>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
                <a:srgbClr val="2A4A8B"/>
              </a:buClr>
              <a:buSzTx/>
              <a:buFont typeface="Wingdings" charset="2"/>
              <a:buChar char="Ø"/>
              <a:tabLst/>
              <a:defRPr/>
            </a:pPr>
            <a:r>
              <a:rPr kumimoji="0" lang="en-US" sz="1200" b="1" i="0" u="none" strike="noStrike" kern="1200" cap="none" spc="0" normalizeH="0" baseline="0" noProof="0">
                <a:ln>
                  <a:noFill/>
                </a:ln>
                <a:solidFill>
                  <a:srgbClr val="936C26"/>
                </a:solidFill>
                <a:effectLst/>
                <a:uLnTx/>
                <a:uFillTx/>
                <a:latin typeface="Arial"/>
                <a:ea typeface="+mn-ea"/>
                <a:cs typeface="+mn-cs"/>
              </a:rPr>
              <a:t>Clinical trials are underway using immunotherapy to treat prostate cancer, which killed Dr. Allison’s brother in 2005. </a:t>
            </a:r>
          </a:p>
          <a:p>
            <a:pPr marL="171450" marR="0" lvl="0" indent="-171450" algn="l" defTabSz="457200" rtl="0" eaLnBrk="1" fontAlgn="auto" latinLnBrk="0" hangingPunct="1">
              <a:lnSpc>
                <a:spcPct val="100000"/>
              </a:lnSpc>
              <a:spcBef>
                <a:spcPts val="0"/>
              </a:spcBef>
              <a:spcAft>
                <a:spcPts val="0"/>
              </a:spcAft>
              <a:buClr>
                <a:srgbClr val="2A4A8B"/>
              </a:buClr>
              <a:buSzTx/>
              <a:buFont typeface="Wingdings" charset="2"/>
              <a:buChar char="Ø"/>
              <a:tabLst/>
              <a:defRPr/>
            </a:pPr>
            <a:endParaRPr kumimoji="0" lang="en-US" sz="1200" b="1" i="0" u="none" strike="noStrike" kern="1200" cap="none" spc="0" normalizeH="0" baseline="0" noProof="0">
              <a:ln>
                <a:noFill/>
              </a:ln>
              <a:solidFill>
                <a:srgbClr val="936C26"/>
              </a:solidFill>
              <a:effectLst/>
              <a:uLnTx/>
              <a:uFillTx/>
              <a:latin typeface="Arial"/>
              <a:ea typeface="+mn-ea"/>
              <a:cs typeface="+mn-cs"/>
            </a:endParaRPr>
          </a:p>
          <a:p>
            <a:pPr marL="171450" lvl="0" indent="-171450">
              <a:buClr>
                <a:srgbClr val="2A4A8B"/>
              </a:buClr>
              <a:buFont typeface="Wingdings" charset="2"/>
              <a:buChar char="Ø"/>
              <a:defRPr/>
            </a:pPr>
            <a:r>
              <a:rPr lang="en-US" sz="1200" b="1"/>
              <a:t>Allison’s basic science discoveries on the biology of T cells, the adaptive immune system’s soldiers, and his invention of immune checkpoint blockade to treat cancer established an entirely new principle for cancer therapy that has transformed cancer care. </a:t>
            </a:r>
            <a:endParaRPr kumimoji="0" lang="en-US" sz="1200" b="1" i="0" u="none" strike="noStrike" kern="1200" cap="none" spc="0" normalizeH="0" baseline="0" noProof="0">
              <a:ln>
                <a:noFill/>
              </a:ln>
              <a:solidFill>
                <a:srgbClr val="936C26"/>
              </a:solidFill>
              <a:effectLst/>
              <a:uLnTx/>
              <a:uFillTx/>
              <a:ea typeface="+mn-ea"/>
              <a:cs typeface="+mn-cs"/>
            </a:endParaRPr>
          </a:p>
        </p:txBody>
      </p:sp>
      <p:sp>
        <p:nvSpPr>
          <p:cNvPr id="18" name="Chevron 17"/>
          <p:cNvSpPr/>
          <p:nvPr/>
        </p:nvSpPr>
        <p:spPr>
          <a:xfrm>
            <a:off x="780692" y="3663756"/>
            <a:ext cx="3122767" cy="512638"/>
          </a:xfrm>
          <a:prstGeom prst="chevron">
            <a:avLst/>
          </a:prstGeom>
          <a:solidFill>
            <a:srgbClr val="2A4A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E"/>
                </a:solidFill>
                <a:effectLst/>
                <a:uLnTx/>
                <a:uFillTx/>
                <a:latin typeface="Arial"/>
                <a:ea typeface="+mn-ea"/>
                <a:cs typeface="+mn-cs"/>
              </a:rPr>
              <a:t>Outcomes</a:t>
            </a:r>
          </a:p>
        </p:txBody>
      </p:sp>
      <p:sp>
        <p:nvSpPr>
          <p:cNvPr id="24" name="Chevron 23"/>
          <p:cNvSpPr/>
          <p:nvPr/>
        </p:nvSpPr>
        <p:spPr>
          <a:xfrm>
            <a:off x="5045441" y="3629519"/>
            <a:ext cx="3122767" cy="535448"/>
          </a:xfrm>
          <a:prstGeom prst="chevron">
            <a:avLst/>
          </a:prstGeom>
          <a:solidFill>
            <a:srgbClr val="2A4A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E"/>
                </a:solidFill>
                <a:effectLst/>
                <a:uLnTx/>
                <a:uFillTx/>
                <a:latin typeface="Arial"/>
                <a:ea typeface="+mn-ea"/>
                <a:cs typeface="+mn-cs"/>
              </a:rPr>
              <a:t>Impact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960" y="1503233"/>
            <a:ext cx="1389778" cy="1947634"/>
          </a:xfrm>
          <a:prstGeom prst="rect">
            <a:avLst/>
          </a:prstGeom>
        </p:spPr>
      </p:pic>
      <p:sp>
        <p:nvSpPr>
          <p:cNvPr id="15" name="Slide Number Placeholder 1"/>
          <p:cNvSpPr>
            <a:spLocks noGrp="1"/>
          </p:cNvSpPr>
          <p:nvPr>
            <p:ph type="sldNum" sz="quarter" idx="4"/>
          </p:nvPr>
        </p:nvSpPr>
        <p:spPr>
          <a:xfrm>
            <a:off x="8623300" y="6356350"/>
            <a:ext cx="3683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36C26"/>
                </a:solidFill>
                <a:effectLst/>
                <a:uLnTx/>
                <a:uFillTx/>
                <a:latin typeface="Arial"/>
                <a:ea typeface="+mn-ea"/>
                <a:cs typeface="+mn-cs"/>
              </a:rPr>
              <a:t>19</a:t>
            </a:r>
          </a:p>
        </p:txBody>
      </p:sp>
    </p:spTree>
    <p:extLst>
      <p:ext uri="{BB962C8B-B14F-4D97-AF65-F5344CB8AC3E}">
        <p14:creationId xmlns:p14="http://schemas.microsoft.com/office/powerpoint/2010/main" val="73251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23480"/>
            <a:ext cx="8686800" cy="624219"/>
          </a:xfrm>
        </p:spPr>
        <p:txBody>
          <a:bodyPr anchor="ctr" anchorCtr="0">
            <a:noAutofit/>
          </a:bodyPr>
          <a:lstStyle/>
          <a:p>
            <a:pPr marL="228600"/>
            <a:r>
              <a:rPr lang="en-US" sz="3200"/>
              <a:t>CPRIT Overview </a:t>
            </a:r>
          </a:p>
        </p:txBody>
      </p:sp>
      <p:sp>
        <p:nvSpPr>
          <p:cNvPr id="5" name="Content Placeholder 4"/>
          <p:cNvSpPr>
            <a:spLocks noGrp="1"/>
          </p:cNvSpPr>
          <p:nvPr>
            <p:ph idx="1"/>
          </p:nvPr>
        </p:nvSpPr>
        <p:spPr>
          <a:xfrm>
            <a:off x="304800" y="1275886"/>
            <a:ext cx="8572500" cy="4541912"/>
          </a:xfrm>
        </p:spPr>
        <p:txBody>
          <a:bodyPr>
            <a:noAutofit/>
          </a:bodyPr>
          <a:lstStyle/>
          <a:p>
            <a:pPr marL="457200" indent="-457200">
              <a:spcBef>
                <a:spcPts val="0"/>
              </a:spcBef>
              <a:spcAft>
                <a:spcPts val="300"/>
              </a:spcAft>
              <a:buClrTx/>
              <a:buSzPct val="100000"/>
              <a:buFont typeface="+mj-lt"/>
              <a:buAutoNum type="arabicPeriod"/>
            </a:pPr>
            <a:r>
              <a:rPr lang="en-US" sz="2400">
                <a:latin typeface="Calibri" pitchFamily="34" charset="0"/>
              </a:rPr>
              <a:t>Cancer’s Human Impact in Texas </a:t>
            </a:r>
            <a:r>
              <a:rPr lang="en-US" sz="1800" i="1">
                <a:latin typeface="Calibri" pitchFamily="34" charset="0"/>
              </a:rPr>
              <a:t>(page 3)</a:t>
            </a:r>
          </a:p>
          <a:p>
            <a:pPr marL="457200" indent="-457200">
              <a:spcBef>
                <a:spcPts val="0"/>
              </a:spcBef>
              <a:spcAft>
                <a:spcPts val="300"/>
              </a:spcAft>
              <a:buClrTx/>
              <a:buSzPct val="100000"/>
              <a:buFont typeface="+mj-lt"/>
              <a:buAutoNum type="arabicPeriod"/>
            </a:pPr>
            <a:r>
              <a:rPr lang="en-US" sz="2400">
                <a:latin typeface="Calibri" pitchFamily="34" charset="0"/>
              </a:rPr>
              <a:t>CPRIT’s Unique Role in the Fight Against Cancer </a:t>
            </a:r>
            <a:r>
              <a:rPr lang="en-US" sz="1800" i="1">
                <a:solidFill>
                  <a:srgbClr val="3D3D3C"/>
                </a:solidFill>
                <a:latin typeface="Calibri" pitchFamily="34" charset="0"/>
              </a:rPr>
              <a:t>(page 4)</a:t>
            </a:r>
            <a:endParaRPr lang="en-US" sz="2400">
              <a:latin typeface="Calibri" pitchFamily="34" charset="0"/>
            </a:endParaRPr>
          </a:p>
          <a:p>
            <a:pPr marL="457200" indent="-457200">
              <a:spcBef>
                <a:spcPts val="0"/>
              </a:spcBef>
              <a:spcAft>
                <a:spcPts val="300"/>
              </a:spcAft>
              <a:buClrTx/>
              <a:buSzPct val="100000"/>
              <a:buAutoNum type="arabicPeriod" startAt="3"/>
            </a:pPr>
            <a:r>
              <a:rPr lang="en-US" sz="2400">
                <a:latin typeface="Calibri" pitchFamily="34" charset="0"/>
              </a:rPr>
              <a:t>CPRIT Grant Award Data </a:t>
            </a:r>
            <a:r>
              <a:rPr lang="en-US" sz="1800" i="1">
                <a:solidFill>
                  <a:srgbClr val="3D3D3C"/>
                </a:solidFill>
                <a:latin typeface="Calibri" pitchFamily="34" charset="0"/>
              </a:rPr>
              <a:t>(page 7)</a:t>
            </a:r>
          </a:p>
          <a:p>
            <a:pPr marL="0" indent="0">
              <a:spcBef>
                <a:spcPts val="0"/>
              </a:spcBef>
              <a:spcAft>
                <a:spcPts val="300"/>
              </a:spcAft>
              <a:buClrTx/>
              <a:buSzPct val="100000"/>
            </a:pPr>
            <a:r>
              <a:rPr lang="en-US" sz="2400">
                <a:latin typeface="Calibri" pitchFamily="34" charset="0"/>
              </a:rPr>
              <a:t>4.   Program Information</a:t>
            </a:r>
          </a:p>
          <a:p>
            <a:pPr marL="914400" indent="-457200">
              <a:spcBef>
                <a:spcPts val="0"/>
              </a:spcBef>
              <a:spcAft>
                <a:spcPts val="300"/>
              </a:spcAft>
              <a:buClrTx/>
              <a:buSzPct val="100000"/>
              <a:buFont typeface="Arial" pitchFamily="34" charset="0"/>
              <a:buChar char="•"/>
            </a:pPr>
            <a:r>
              <a:rPr lang="en-US" sz="2400">
                <a:latin typeface="Calibri" pitchFamily="34" charset="0"/>
              </a:rPr>
              <a:t>Academic Research </a:t>
            </a:r>
            <a:r>
              <a:rPr lang="en-US" sz="1800" i="1">
                <a:solidFill>
                  <a:srgbClr val="3D3D3C"/>
                </a:solidFill>
                <a:latin typeface="Calibri" pitchFamily="34" charset="0"/>
              </a:rPr>
              <a:t>(page 9)</a:t>
            </a:r>
            <a:endParaRPr lang="en-US" sz="2400">
              <a:latin typeface="Calibri" pitchFamily="34" charset="0"/>
            </a:endParaRPr>
          </a:p>
          <a:p>
            <a:pPr marL="914400" indent="-457200">
              <a:spcBef>
                <a:spcPts val="0"/>
              </a:spcBef>
              <a:spcAft>
                <a:spcPts val="300"/>
              </a:spcAft>
              <a:buClrTx/>
              <a:buSzPct val="100000"/>
              <a:buFont typeface="Arial" pitchFamily="34" charset="0"/>
              <a:buChar char="•"/>
            </a:pPr>
            <a:r>
              <a:rPr lang="en-US" sz="2400">
                <a:latin typeface="Calibri" pitchFamily="34" charset="0"/>
              </a:rPr>
              <a:t>Product Development Research</a:t>
            </a:r>
            <a:r>
              <a:rPr lang="en-US" sz="1800" i="1">
                <a:solidFill>
                  <a:srgbClr val="3D3D3C"/>
                </a:solidFill>
                <a:latin typeface="Calibri" pitchFamily="34" charset="0"/>
              </a:rPr>
              <a:t> (page12)</a:t>
            </a:r>
            <a:endParaRPr lang="en-US" sz="2400">
              <a:latin typeface="Calibri" pitchFamily="34" charset="0"/>
            </a:endParaRPr>
          </a:p>
          <a:p>
            <a:pPr marL="914400" indent="-457200">
              <a:spcBef>
                <a:spcPts val="0"/>
              </a:spcBef>
              <a:spcAft>
                <a:spcPts val="300"/>
              </a:spcAft>
              <a:buClrTx/>
              <a:buSzPct val="100000"/>
              <a:buFont typeface="Arial" pitchFamily="34" charset="0"/>
              <a:buChar char="•"/>
            </a:pPr>
            <a:r>
              <a:rPr lang="en-US" sz="2400">
                <a:latin typeface="Calibri" pitchFamily="34" charset="0"/>
              </a:rPr>
              <a:t>Prevention </a:t>
            </a:r>
            <a:r>
              <a:rPr lang="en-US" sz="1800" i="1">
                <a:solidFill>
                  <a:srgbClr val="3D3D3C"/>
                </a:solidFill>
                <a:latin typeface="Calibri" pitchFamily="34" charset="0"/>
              </a:rPr>
              <a:t>(page 14)</a:t>
            </a:r>
          </a:p>
          <a:p>
            <a:pPr marL="0" lvl="0" indent="0">
              <a:spcBef>
                <a:spcPts val="0"/>
              </a:spcBef>
              <a:spcAft>
                <a:spcPts val="300"/>
              </a:spcAft>
              <a:buClrTx/>
              <a:buSzPct val="100000"/>
            </a:pPr>
            <a:r>
              <a:rPr lang="en-US" sz="2400">
                <a:solidFill>
                  <a:srgbClr val="3D3D3C"/>
                </a:solidFill>
                <a:latin typeface="Calibri" pitchFamily="34" charset="0"/>
              </a:rPr>
              <a:t>5.   Selected Grantee Information</a:t>
            </a:r>
            <a:r>
              <a:rPr lang="en-US" sz="1800" i="1">
                <a:solidFill>
                  <a:srgbClr val="3D3D3C"/>
                </a:solidFill>
                <a:latin typeface="Calibri" pitchFamily="34" charset="0"/>
              </a:rPr>
              <a:t> (page 17)</a:t>
            </a:r>
            <a:endParaRPr lang="en-US" sz="2400">
              <a:solidFill>
                <a:srgbClr val="3D3D3C"/>
              </a:solidFill>
              <a:latin typeface="Calibri" pitchFamily="34" charset="0"/>
            </a:endParaRPr>
          </a:p>
          <a:p>
            <a:pPr marL="914400" indent="-457200">
              <a:spcBef>
                <a:spcPts val="0"/>
              </a:spcBef>
              <a:spcAft>
                <a:spcPts val="300"/>
              </a:spcAft>
              <a:buClrTx/>
              <a:buSzPct val="100000"/>
              <a:buFont typeface="Arial" pitchFamily="34" charset="0"/>
              <a:buChar char="•"/>
            </a:pPr>
            <a:endParaRPr lang="en-US" sz="1800" i="1">
              <a:solidFill>
                <a:srgbClr val="3D3D3C"/>
              </a:solidFill>
              <a:latin typeface="Calibri" pitchFamily="34" charset="0"/>
            </a:endParaRPr>
          </a:p>
        </p:txBody>
      </p:sp>
      <p:sp>
        <p:nvSpPr>
          <p:cNvPr id="6"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475221" y="1188343"/>
            <a:ext cx="4820456"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A4A8B"/>
                </a:solidFill>
                <a:effectLst/>
                <a:uLnTx/>
                <a:uFillTx/>
                <a:latin typeface="Arial"/>
                <a:ea typeface="+mn-ea"/>
                <a:cs typeface="+mn-cs"/>
              </a:rPr>
              <a:t>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D3D3C"/>
                </a:solidFill>
                <a:effectLst/>
                <a:uLnTx/>
                <a:uFillTx/>
                <a:latin typeface="Arial"/>
                <a:ea typeface="+mn-ea"/>
                <a:cs typeface="+mn-cs"/>
              </a:rPr>
              <a:t>CPRIT’s Established Investigators program recruits senior research faculty with distinguished professional careers and established cancer research projects. </a:t>
            </a:r>
            <a:r>
              <a:rPr kumimoji="0" lang="en-US" sz="1200" b="0" i="0" u="none" strike="noStrike" kern="1200" cap="none" spc="0" normalizeH="0" baseline="0" noProof="0">
                <a:ln>
                  <a:noFill/>
                </a:ln>
                <a:solidFill>
                  <a:srgbClr val="3D3D3C"/>
                </a:solidFill>
                <a:effectLst/>
                <a:uLnTx/>
                <a:uFillTx/>
                <a:latin typeface="Arial"/>
                <a:ea typeface="+mn-ea"/>
                <a:cs typeface="+mn-cs"/>
              </a:rPr>
              <a:t>CPRIT funding has brought 49 senior researchers to Texas institutions.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D3D3C"/>
              </a:solidFill>
              <a:effectLst/>
              <a:uLnTx/>
              <a:uFillTx/>
              <a:latin typeface="Arial"/>
              <a:ea typeface="+mn-ea"/>
              <a:cs typeface="+mn-cs"/>
            </a:endParaRPr>
          </a:p>
        </p:txBody>
      </p:sp>
      <p:sp>
        <p:nvSpPr>
          <p:cNvPr id="54" name="TextBox 53"/>
          <p:cNvSpPr txBox="1"/>
          <p:nvPr/>
        </p:nvSpPr>
        <p:spPr>
          <a:xfrm>
            <a:off x="548496" y="4358399"/>
            <a:ext cx="3541398"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2A4A8B"/>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
                <a:srgbClr val="2A4A8B"/>
              </a:buClr>
              <a:buSzTx/>
              <a:buFont typeface="Wingdings" charset="2"/>
              <a:buChar char="Ø"/>
              <a:tabLst/>
              <a:defRPr/>
            </a:pPr>
            <a:r>
              <a:rPr kumimoji="0" lang="en-US" sz="1200" b="0" i="0" u="none" strike="noStrike" kern="1200" cap="none" spc="0" normalizeH="0" baseline="0" noProof="0">
                <a:ln>
                  <a:noFill/>
                </a:ln>
                <a:solidFill>
                  <a:srgbClr val="936C26"/>
                </a:solidFill>
                <a:effectLst/>
                <a:uLnTx/>
                <a:uFillTx/>
                <a:latin typeface="Arial"/>
                <a:ea typeface="+mn-ea"/>
                <a:cs typeface="+mn-cs"/>
              </a:rPr>
              <a:t>Pioneer in breast cancer genomics. He has identified groundbreaking new information about mutations in breast cancer and their clinical relevance.</a:t>
            </a:r>
            <a:endParaRPr kumimoji="0" lang="en-US" sz="1200" b="1" i="0" u="none" strike="noStrike" kern="1200" cap="none" spc="0" normalizeH="0" baseline="0" noProof="0">
              <a:ln>
                <a:noFill/>
              </a:ln>
              <a:solidFill>
                <a:srgbClr val="936C26"/>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
                <a:srgbClr val="2A4A8B"/>
              </a:buClr>
              <a:buSzTx/>
              <a:buFont typeface="Wingdings" charset="2"/>
              <a:buChar char="Ø"/>
              <a:tabLst/>
              <a:defRPr/>
            </a:pPr>
            <a:r>
              <a:rPr kumimoji="0" lang="en-US" sz="1200" b="0" i="0" u="none" strike="noStrike" kern="1200" cap="none" spc="0" normalizeH="0" baseline="0" noProof="0">
                <a:ln>
                  <a:noFill/>
                </a:ln>
                <a:solidFill>
                  <a:srgbClr val="936C26"/>
                </a:solidFill>
                <a:effectLst/>
                <a:uLnTx/>
                <a:uFillTx/>
                <a:latin typeface="Arial"/>
                <a:ea typeface="+mn-ea"/>
                <a:cs typeface="+mn-cs"/>
              </a:rPr>
              <a:t>First large-scale proteogenomic study of breast cancer, linking DNA mutations to protein signaling and helping pinpoint the genes that drive cancer.</a:t>
            </a:r>
            <a:endParaRPr kumimoji="0" lang="en-US" sz="1200" b="1" i="0" u="none" strike="noStrike" kern="1200" cap="none" spc="0" normalizeH="0" baseline="0" noProof="0">
              <a:ln>
                <a:noFill/>
              </a:ln>
              <a:solidFill>
                <a:srgbClr val="936C26"/>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
                <a:srgbClr val="2A4A8B"/>
              </a:buClr>
              <a:buSzTx/>
              <a:buFontTx/>
              <a:buNone/>
              <a:tabLst/>
              <a:defRPr/>
            </a:pPr>
            <a:endParaRPr kumimoji="0" lang="en-US" sz="1200" b="1" i="0" u="none" strike="noStrike" kern="1200" cap="none" spc="0" normalizeH="0" baseline="0" noProof="0">
              <a:ln>
                <a:noFill/>
              </a:ln>
              <a:solidFill>
                <a:srgbClr val="936C26"/>
              </a:solidFill>
              <a:effectLst/>
              <a:uLnTx/>
              <a:uFillTx/>
              <a:latin typeface="Arial"/>
              <a:ea typeface="+mn-ea"/>
              <a:cs typeface="+mn-cs"/>
            </a:endParaRPr>
          </a:p>
        </p:txBody>
      </p:sp>
      <p:sp>
        <p:nvSpPr>
          <p:cNvPr id="2" name="TextBox 1"/>
          <p:cNvSpPr txBox="1"/>
          <p:nvPr/>
        </p:nvSpPr>
        <p:spPr>
          <a:xfrm>
            <a:off x="5186115" y="204708"/>
            <a:ext cx="3649128" cy="5693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A4A8B"/>
                </a:solidFill>
                <a:effectLst/>
                <a:uLnTx/>
                <a:uFillTx/>
                <a:latin typeface="Arial"/>
                <a:ea typeface="+mn-ea"/>
                <a:cs typeface="+mn-cs"/>
              </a:rPr>
              <a:t>Matthew Ellis, MB BChir, Ph.D.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a:ln>
                  <a:noFill/>
                </a:ln>
                <a:solidFill>
                  <a:srgbClr val="2A4A8B"/>
                </a:solidFill>
                <a:effectLst/>
                <a:uLnTx/>
                <a:uFillTx/>
                <a:latin typeface="Arial"/>
                <a:ea typeface="+mn-ea"/>
                <a:cs typeface="+mn-cs"/>
              </a:rPr>
              <a:t>Baylor College of Medicine</a:t>
            </a:r>
          </a:p>
        </p:txBody>
      </p:sp>
      <p:sp>
        <p:nvSpPr>
          <p:cNvPr id="64" name="TextBox 63"/>
          <p:cNvSpPr txBox="1"/>
          <p:nvPr/>
        </p:nvSpPr>
        <p:spPr>
          <a:xfrm>
            <a:off x="5638801" y="942229"/>
            <a:ext cx="3043285" cy="49244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936C26"/>
                </a:solidFill>
                <a:effectLst/>
                <a:uLnTx/>
                <a:uFillTx/>
                <a:latin typeface="Arial"/>
                <a:ea typeface="+mn-ea"/>
                <a:cs typeface="+mn-cs"/>
              </a:rPr>
              <a:t>CPRIT Award: </a:t>
            </a:r>
            <a:r>
              <a:rPr kumimoji="0" lang="en-US" sz="1400" b="1" i="1" u="none" strike="noStrike" kern="1200" cap="none" spc="0" normalizeH="0" baseline="0" noProof="0">
                <a:ln>
                  <a:noFill/>
                </a:ln>
                <a:solidFill>
                  <a:srgbClr val="936C26"/>
                </a:solidFill>
                <a:effectLst/>
                <a:uLnTx/>
                <a:uFillTx/>
                <a:latin typeface="Arial"/>
                <a:ea typeface="+mn-ea"/>
                <a:cs typeface="+mn-cs"/>
              </a:rPr>
              <a:t>$6 million</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D4D2BA">
                  <a:lumMod val="75000"/>
                </a:srgbClr>
              </a:solidFill>
              <a:effectLst/>
              <a:uLnTx/>
              <a:uFillTx/>
              <a:latin typeface="Arial"/>
              <a:ea typeface="+mn-ea"/>
              <a:cs typeface="+mn-cs"/>
            </a:endParaRPr>
          </a:p>
        </p:txBody>
      </p:sp>
      <p:cxnSp>
        <p:nvCxnSpPr>
          <p:cNvPr id="21" name="Straight Connector 20"/>
          <p:cNvCxnSpPr/>
          <p:nvPr/>
        </p:nvCxnSpPr>
        <p:spPr>
          <a:xfrm flipV="1">
            <a:off x="6019137" y="866692"/>
            <a:ext cx="2576223" cy="6976"/>
          </a:xfrm>
          <a:prstGeom prst="line">
            <a:avLst/>
          </a:prstGeom>
          <a:ln w="222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8591550" y="6473315"/>
            <a:ext cx="11049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a:ea typeface="+mn-ea"/>
                <a:cs typeface="+mn-cs"/>
              </a:rPr>
              <a:t>20</a:t>
            </a:r>
          </a:p>
        </p:txBody>
      </p:sp>
      <p:sp>
        <p:nvSpPr>
          <p:cNvPr id="19" name="TextBox 18"/>
          <p:cNvSpPr txBox="1"/>
          <p:nvPr/>
        </p:nvSpPr>
        <p:spPr>
          <a:xfrm>
            <a:off x="475220" y="2289994"/>
            <a:ext cx="538830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A4A8B"/>
                </a:solidFill>
                <a:effectLst/>
                <a:uLnTx/>
                <a:uFillTx/>
                <a:latin typeface="Arial"/>
                <a:ea typeface="+mn-ea"/>
                <a:cs typeface="+mn-cs"/>
              </a:rPr>
              <a:t>SCHOLAR RECRUIT</a:t>
            </a:r>
            <a:endParaRPr kumimoji="0" lang="en-US" sz="1200" b="0" i="1" u="none" strike="noStrike" kern="1200" cap="none" spc="0" normalizeH="0" baseline="0" noProof="0">
              <a:ln>
                <a:noFill/>
              </a:ln>
              <a:solidFill>
                <a:srgbClr val="3D3D3C"/>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36C26"/>
                </a:solidFill>
                <a:effectLst/>
                <a:uLnTx/>
                <a:uFillTx/>
                <a:latin typeface="Arial"/>
                <a:ea typeface="+mn-ea"/>
                <a:cs typeface="+mn-cs"/>
              </a:rPr>
              <a:t>Dr. Matthew Ellis is a top physician who sees breast cancer patients every week, as well as a researcher working at the forefront of understanding the genomics of breast cancer. In 2014, he moved from Washington University to become the director of the Lester and Sue Smith Breast Center at Baylor College of Medicine. Dr. Ellis was the recipient of the 2015 American Society of Clinical Oncology's Gianni Bonadonna Breast Cancer Award.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D3D3C"/>
              </a:solidFill>
              <a:effectLst/>
              <a:uLnTx/>
              <a:uFillTx/>
              <a:latin typeface="Arial"/>
              <a:ea typeface="+mn-ea"/>
              <a:cs typeface="+mn-cs"/>
            </a:endParaRPr>
          </a:p>
        </p:txBody>
      </p:sp>
      <p:sp>
        <p:nvSpPr>
          <p:cNvPr id="4" name="TextBox 3"/>
          <p:cNvSpPr txBox="1"/>
          <p:nvPr/>
        </p:nvSpPr>
        <p:spPr>
          <a:xfrm>
            <a:off x="475221" y="251735"/>
            <a:ext cx="351192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36C26"/>
                </a:solidFill>
                <a:effectLst/>
                <a:uLnTx/>
                <a:uFillTx/>
                <a:latin typeface="Arial"/>
                <a:ea typeface="+mn-ea"/>
                <a:cs typeface="+mn-cs"/>
              </a:rPr>
              <a:t>Recruitment of Established Investigators</a:t>
            </a:r>
          </a:p>
        </p:txBody>
      </p:sp>
      <p:sp>
        <p:nvSpPr>
          <p:cNvPr id="8" name="TextBox 7"/>
          <p:cNvSpPr txBox="1"/>
          <p:nvPr/>
        </p:nvSpPr>
        <p:spPr>
          <a:xfrm>
            <a:off x="4615876" y="4216818"/>
            <a:ext cx="4263242"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2A4A8B"/>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
                <a:srgbClr val="2A4A8B"/>
              </a:buClr>
              <a:buSzTx/>
              <a:buFont typeface="Wingdings" charset="2"/>
              <a:buChar char="Ø"/>
              <a:tabLst/>
              <a:defRPr/>
            </a:pPr>
            <a:r>
              <a:rPr kumimoji="0" lang="en-US" sz="1200" i="0" u="none" strike="noStrike" kern="1200" cap="none" spc="0" normalizeH="0" baseline="0" noProof="0">
                <a:ln>
                  <a:noFill/>
                </a:ln>
                <a:solidFill>
                  <a:srgbClr val="936C26"/>
                </a:solidFill>
                <a:effectLst/>
                <a:uLnTx/>
                <a:uFillTx/>
                <a:latin typeface="Arial"/>
                <a:ea typeface="+mn-ea"/>
                <a:cs typeface="+mn-cs"/>
              </a:rPr>
              <a:t>To help clinicians decide on the best treatment for their patients, he is developing an atlas of genetic mutations present in breast cancers along with information on how these mutations respond to treatment.</a:t>
            </a:r>
          </a:p>
          <a:p>
            <a:pPr marL="171450" marR="0" lvl="0" indent="-171450" algn="l" defTabSz="457200" rtl="0" eaLnBrk="1" fontAlgn="auto" latinLnBrk="0" hangingPunct="1">
              <a:lnSpc>
                <a:spcPct val="100000"/>
              </a:lnSpc>
              <a:spcBef>
                <a:spcPts val="0"/>
              </a:spcBef>
              <a:spcAft>
                <a:spcPts val="0"/>
              </a:spcAft>
              <a:buClr>
                <a:srgbClr val="2A4A8B"/>
              </a:buClr>
              <a:buSzTx/>
              <a:buFont typeface="Wingdings" charset="2"/>
              <a:buChar char="Ø"/>
              <a:tabLst/>
              <a:defRPr/>
            </a:pPr>
            <a:r>
              <a:rPr kumimoji="0" lang="en-US" sz="1200" i="0" u="none" strike="noStrike" kern="1200" cap="none" spc="0" normalizeH="0" baseline="0" noProof="0">
                <a:ln>
                  <a:noFill/>
                </a:ln>
                <a:solidFill>
                  <a:srgbClr val="936C26"/>
                </a:solidFill>
                <a:effectLst/>
                <a:uLnTx/>
                <a:uFillTx/>
                <a:latin typeface="Arial"/>
                <a:ea typeface="+mn-ea"/>
                <a:cs typeface="+mn-cs"/>
              </a:rPr>
              <a:t>Dr. Ellis and his colleague, Bing Zhang, Ph.D., also a CPRIT scholar recruited to Baylor, received $11 million </a:t>
            </a:r>
            <a:r>
              <a:rPr lang="en-US" sz="1200">
                <a:solidFill>
                  <a:srgbClr val="936C26"/>
                </a:solidFill>
                <a:latin typeface="Arial"/>
              </a:rPr>
              <a:t>from t</a:t>
            </a:r>
            <a:r>
              <a:rPr kumimoji="0" lang="en-US" sz="1200" i="0" u="none" strike="noStrike" kern="1200" cap="none" spc="0" normalizeH="0" baseline="0" noProof="0">
                <a:ln>
                  <a:noFill/>
                </a:ln>
                <a:solidFill>
                  <a:srgbClr val="936C26"/>
                </a:solidFill>
                <a:effectLst/>
                <a:uLnTx/>
                <a:uFillTx/>
                <a:latin typeface="Arial"/>
                <a:ea typeface="+mn-ea"/>
                <a:cs typeface="+mn-cs"/>
              </a:rPr>
              <a:t>he NIH to establish a new Translational Research Center to unite the genomics of breast cancer with understanding the proteins that mutated genes code for. This cutting-edge proteogenomic center is the first of its kind in Texas.</a:t>
            </a:r>
            <a:endParaRPr kumimoji="0" lang="en-US" sz="1800" i="0" u="none" strike="noStrike" kern="1200" cap="none" spc="0" normalizeH="0" baseline="0" noProof="0">
              <a:ln>
                <a:noFill/>
              </a:ln>
              <a:solidFill>
                <a:srgbClr val="936C26"/>
              </a:solidFill>
              <a:effectLst/>
              <a:uLnTx/>
              <a:uFillTx/>
              <a:latin typeface="Arial"/>
              <a:ea typeface="+mn-ea"/>
              <a:cs typeface="+mn-cs"/>
            </a:endParaRPr>
          </a:p>
        </p:txBody>
      </p:sp>
      <p:sp>
        <p:nvSpPr>
          <p:cNvPr id="18" name="Chevron 17"/>
          <p:cNvSpPr/>
          <p:nvPr/>
        </p:nvSpPr>
        <p:spPr>
          <a:xfrm>
            <a:off x="780692" y="3778467"/>
            <a:ext cx="3122767" cy="512638"/>
          </a:xfrm>
          <a:prstGeom prst="chevron">
            <a:avLst/>
          </a:prstGeom>
          <a:solidFill>
            <a:srgbClr val="2A4A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E"/>
                </a:solidFill>
                <a:effectLst/>
                <a:uLnTx/>
                <a:uFillTx/>
                <a:latin typeface="Arial"/>
                <a:ea typeface="+mn-ea"/>
                <a:cs typeface="+mn-cs"/>
              </a:rPr>
              <a:t>Outcomes</a:t>
            </a:r>
          </a:p>
        </p:txBody>
      </p:sp>
      <p:sp>
        <p:nvSpPr>
          <p:cNvPr id="24" name="Chevron 23"/>
          <p:cNvSpPr/>
          <p:nvPr/>
        </p:nvSpPr>
        <p:spPr>
          <a:xfrm>
            <a:off x="5186114" y="3779406"/>
            <a:ext cx="3122767" cy="535448"/>
          </a:xfrm>
          <a:prstGeom prst="chevron">
            <a:avLst/>
          </a:prstGeom>
          <a:solidFill>
            <a:srgbClr val="2A4A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E"/>
                </a:solidFill>
                <a:effectLst/>
                <a:uLnTx/>
                <a:uFillTx/>
                <a:latin typeface="Arial"/>
                <a:ea typeface="+mn-ea"/>
                <a:cs typeface="+mn-cs"/>
              </a:rPr>
              <a:t>Impact</a:t>
            </a:r>
          </a:p>
        </p:txBody>
      </p:sp>
      <p:sp>
        <p:nvSpPr>
          <p:cNvPr id="6" name="Rectangle 1"/>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0" rIns="0" bIns="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6C26"/>
              </a:solidFill>
              <a:effectLst/>
              <a:uLnTx/>
              <a:uFillTx/>
              <a:latin typeface="Arial"/>
              <a:ea typeface="+mn-ea"/>
              <a:cs typeface="+mn-cs"/>
            </a:endParaRPr>
          </a:p>
        </p:txBody>
      </p:sp>
      <p:sp>
        <p:nvSpPr>
          <p:cNvPr id="9" name="Rectangle 2"/>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0" rIns="0" bIns="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6C26"/>
              </a:solidFill>
              <a:effectLst/>
              <a:uLnTx/>
              <a:uFillTx/>
              <a:latin typeface="Arial"/>
              <a:ea typeface="+mn-ea"/>
              <a:cs typeface="+mn-cs"/>
            </a:endParaRPr>
          </a:p>
        </p:txBody>
      </p:sp>
      <p:sp>
        <p:nvSpPr>
          <p:cNvPr id="10" name="Rectangle 3"/>
          <p:cNvSpPr>
            <a:spLocks noChangeArrowheads="1"/>
          </p:cNvSpPr>
          <p:nvPr/>
        </p:nvSpPr>
        <p:spPr bwMode="auto">
          <a:xfrm>
            <a:off x="27584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0" rIns="0" bIns="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6C26"/>
              </a:solidFill>
              <a:effectLst/>
              <a:uLnTx/>
              <a:uFillTx/>
              <a:latin typeface="Arial"/>
              <a:ea typeface="+mn-ea"/>
              <a:cs typeface="+mn-cs"/>
            </a:endParaRPr>
          </a:p>
        </p:txBody>
      </p:sp>
      <p:sp>
        <p:nvSpPr>
          <p:cNvPr id="11" name="Rectangle 4"/>
          <p:cNvSpPr>
            <a:spLocks noChangeArrowheads="1"/>
          </p:cNvSpPr>
          <p:nvPr/>
        </p:nvSpPr>
        <p:spPr bwMode="auto">
          <a:xfrm>
            <a:off x="27584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0" rIns="0" bIns="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6C26"/>
              </a:solidFill>
              <a:effectLst/>
              <a:uLnTx/>
              <a:uFillTx/>
              <a:latin typeface="Arial"/>
              <a:ea typeface="+mn-ea"/>
              <a:cs typeface="+mn-cs"/>
            </a:endParaRPr>
          </a:p>
        </p:txBody>
      </p:sp>
      <p:sp>
        <p:nvSpPr>
          <p:cNvPr id="12" name="Rectangle 5"/>
          <p:cNvSpPr>
            <a:spLocks noChangeArrowheads="1"/>
          </p:cNvSpPr>
          <p:nvPr/>
        </p:nvSpPr>
        <p:spPr bwMode="auto">
          <a:xfrm>
            <a:off x="27584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0" rIns="0" bIns="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6C26"/>
              </a:solidFill>
              <a:effectLst/>
              <a:uLnTx/>
              <a:uFillTx/>
              <a:latin typeface="Arial"/>
              <a:ea typeface="+mn-ea"/>
              <a:cs typeface="+mn-cs"/>
            </a:endParaRPr>
          </a:p>
        </p:txBody>
      </p:sp>
      <p:sp>
        <p:nvSpPr>
          <p:cNvPr id="13" name="Rectangle 6"/>
          <p:cNvSpPr>
            <a:spLocks noChangeArrowheads="1"/>
          </p:cNvSpPr>
          <p:nvPr/>
        </p:nvSpPr>
        <p:spPr bwMode="auto">
          <a:xfrm>
            <a:off x="27584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0" rIns="0" bIns="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6C26"/>
              </a:solidFill>
              <a:effectLst/>
              <a:uLnTx/>
              <a:uFillTx/>
              <a:latin typeface="Arial"/>
              <a:ea typeface="+mn-ea"/>
              <a:cs typeface="+mn-cs"/>
            </a:endParaRPr>
          </a:p>
        </p:txBody>
      </p:sp>
      <p:sp>
        <p:nvSpPr>
          <p:cNvPr id="14" name="Rectangle 7"/>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0" rIns="0" bIns="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6C26"/>
              </a:solidFill>
              <a:effectLst/>
              <a:uLnTx/>
              <a:uFillTx/>
              <a:latin typeface="Arial"/>
              <a:ea typeface="+mn-ea"/>
              <a:cs typeface="+mn-cs"/>
            </a:endParaRPr>
          </a:p>
        </p:txBody>
      </p:sp>
      <p:sp>
        <p:nvSpPr>
          <p:cNvPr id="16" name="Rectangle 8"/>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0" rIns="0" bIns="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6C26"/>
              </a:solidFill>
              <a:effectLst/>
              <a:uLnTx/>
              <a:uFillTx/>
              <a:latin typeface="Arial"/>
              <a:ea typeface="+mn-ea"/>
              <a:cs typeface="+mn-cs"/>
            </a:endParaRPr>
          </a:p>
        </p:txBody>
      </p:sp>
      <p:sp>
        <p:nvSpPr>
          <p:cNvPr id="17" name="Rectangle 9"/>
          <p:cNvSpPr>
            <a:spLocks noChangeArrowheads="1"/>
          </p:cNvSpPr>
          <p:nvPr/>
        </p:nvSpPr>
        <p:spPr bwMode="auto">
          <a:xfrm>
            <a:off x="27584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0" rIns="0" bIns="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6C26"/>
              </a:solidFill>
              <a:effectLst/>
              <a:uLnTx/>
              <a:uFillTx/>
              <a:latin typeface="Arial"/>
              <a:ea typeface="+mn-ea"/>
              <a:cs typeface="+mn-cs"/>
            </a:endParaRPr>
          </a:p>
        </p:txBody>
      </p:sp>
      <p:sp>
        <p:nvSpPr>
          <p:cNvPr id="20" name="Rectangle 10"/>
          <p:cNvSpPr>
            <a:spLocks noChangeArrowheads="1"/>
          </p:cNvSpPr>
          <p:nvPr/>
        </p:nvSpPr>
        <p:spPr bwMode="auto">
          <a:xfrm>
            <a:off x="27584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0" rIns="0" bIns="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6C26"/>
              </a:solidFill>
              <a:effectLst/>
              <a:uLnTx/>
              <a:uFillTx/>
              <a:latin typeface="Arial"/>
              <a:ea typeface="+mn-ea"/>
              <a:cs typeface="+mn-cs"/>
            </a:endParaRPr>
          </a:p>
        </p:txBody>
      </p:sp>
      <p:sp>
        <p:nvSpPr>
          <p:cNvPr id="22" name="Rectangle 11"/>
          <p:cNvSpPr>
            <a:spLocks noChangeArrowheads="1"/>
          </p:cNvSpPr>
          <p:nvPr/>
        </p:nvSpPr>
        <p:spPr bwMode="auto">
          <a:xfrm>
            <a:off x="27584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0" rIns="0" bIns="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6C26"/>
              </a:solidFill>
              <a:effectLst/>
              <a:uLnTx/>
              <a:uFillTx/>
              <a:latin typeface="Arial"/>
              <a:ea typeface="+mn-ea"/>
              <a:cs typeface="+mn-cs"/>
            </a:endParaRPr>
          </a:p>
        </p:txBody>
      </p:sp>
      <p:sp>
        <p:nvSpPr>
          <p:cNvPr id="23" name="Rectangle 12"/>
          <p:cNvSpPr>
            <a:spLocks noChangeArrowheads="1"/>
          </p:cNvSpPr>
          <p:nvPr/>
        </p:nvSpPr>
        <p:spPr bwMode="auto">
          <a:xfrm>
            <a:off x="27584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0" rIns="0" bIns="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6C26"/>
              </a:solidFill>
              <a:effectLst/>
              <a:uLnTx/>
              <a:uFillTx/>
              <a:latin typeface="Arial"/>
              <a:ea typeface="+mn-ea"/>
              <a:cs typeface="+mn-cs"/>
            </a:endParaRPr>
          </a:p>
        </p:txBody>
      </p:sp>
      <p:pic>
        <p:nvPicPr>
          <p:cNvPr id="2050" name="Picture 2" descr="https://signature.bcm.edu/images/uploaded/full/141417317630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654" y="1250979"/>
            <a:ext cx="2473294" cy="24732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98E7E5-BD9E-4F28-87E2-B285E8496929}"/>
              </a:ext>
            </a:extLst>
          </p:cNvPr>
          <p:cNvSpPr txBox="1"/>
          <p:nvPr/>
        </p:nvSpPr>
        <p:spPr>
          <a:xfrm>
            <a:off x="7160443" y="6386642"/>
            <a:ext cx="1267558" cy="276999"/>
          </a:xfrm>
          <a:prstGeom prst="rect">
            <a:avLst/>
          </a:prstGeom>
          <a:noFill/>
        </p:spPr>
        <p:txBody>
          <a:bodyPr wrap="square" rtlCol="0" anchor="t">
            <a:spAutoFit/>
          </a:bodyPr>
          <a:lstStyle/>
          <a:p>
            <a:r>
              <a:rPr lang="en-US" sz="1200" dirty="0">
                <a:solidFill>
                  <a:srgbClr val="936C26"/>
                </a:solidFill>
              </a:rPr>
              <a:t>February 2022</a:t>
            </a:r>
          </a:p>
        </p:txBody>
      </p:sp>
    </p:spTree>
    <p:extLst>
      <p:ext uri="{BB962C8B-B14F-4D97-AF65-F5344CB8AC3E}">
        <p14:creationId xmlns:p14="http://schemas.microsoft.com/office/powerpoint/2010/main" val="552470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7963" y="211232"/>
            <a:ext cx="4840941" cy="615553"/>
          </a:xfrm>
          <a:prstGeom prst="rect">
            <a:avLst/>
          </a:prstGeom>
        </p:spPr>
        <p:txBody>
          <a:bodyPr vert="horz" wrap="square" lIns="0" tIns="0" rIns="0" bIns="0" rtlCol="0">
            <a:spAutoFit/>
          </a:bodyPr>
          <a:lstStyle/>
          <a:p>
            <a:pPr marL="11206"/>
            <a:r>
              <a:rPr lang="en-US" sz="2000" b="1">
                <a:solidFill>
                  <a:srgbClr val="984807"/>
                </a:solidFill>
              </a:rPr>
              <a:t>Expediting Innovation </a:t>
            </a:r>
            <a:r>
              <a:rPr lang="en-US" sz="2000" b="1" spc="22">
                <a:solidFill>
                  <a:srgbClr val="984807"/>
                </a:solidFill>
                <a:latin typeface="Arial"/>
                <a:cs typeface="Arial"/>
              </a:rPr>
              <a:t>to Cure Ovarian Cancer  </a:t>
            </a:r>
            <a:endParaRPr sz="2000" b="1">
              <a:solidFill>
                <a:srgbClr val="984807"/>
              </a:solidFill>
              <a:latin typeface="Arial"/>
              <a:cs typeface="Arial"/>
            </a:endParaRPr>
          </a:p>
        </p:txBody>
      </p:sp>
      <p:sp>
        <p:nvSpPr>
          <p:cNvPr id="4" name="object 4"/>
          <p:cNvSpPr txBox="1"/>
          <p:nvPr/>
        </p:nvSpPr>
        <p:spPr>
          <a:xfrm>
            <a:off x="459120" y="939358"/>
            <a:ext cx="5098961" cy="1249509"/>
          </a:xfrm>
          <a:prstGeom prst="rect">
            <a:avLst/>
          </a:prstGeom>
        </p:spPr>
        <p:txBody>
          <a:bodyPr vert="horz" wrap="square" lIns="0" tIns="0" rIns="0" bIns="0" rtlCol="0">
            <a:spAutoFit/>
          </a:bodyPr>
          <a:lstStyle/>
          <a:p>
            <a:pPr marL="13448"/>
            <a:r>
              <a:rPr lang="en-US" sz="1412"/>
              <a:t>Early detection of ovarian cancer is the most effective way to a cure. Unfortunately, only 15% of cases are diagnosed early, making ovarian cancer a notorious “silent killer”.  CPRIT invests in new techniques for early detection and initial treatment of ovarian cancer.  </a:t>
            </a:r>
          </a:p>
          <a:p>
            <a:pPr marL="11206">
              <a:spcBef>
                <a:spcPts val="31"/>
              </a:spcBef>
            </a:pPr>
            <a:r>
              <a:rPr lang="en-US" sz="1059">
                <a:latin typeface="Arial" panose="020B0604020202020204" pitchFamily="34" charset="0"/>
                <a:cs typeface="Arial" panose="020B0604020202020204" pitchFamily="34" charset="0"/>
              </a:rPr>
              <a:t> </a:t>
            </a:r>
            <a:endParaRPr sz="1059">
              <a:latin typeface="Arial" panose="020B0604020202020204" pitchFamily="34" charset="0"/>
              <a:cs typeface="Arial" panose="020B0604020202020204" pitchFamily="34" charset="0"/>
            </a:endParaRPr>
          </a:p>
        </p:txBody>
      </p:sp>
      <p:sp>
        <p:nvSpPr>
          <p:cNvPr id="10" name="object 10"/>
          <p:cNvSpPr txBox="1"/>
          <p:nvPr/>
        </p:nvSpPr>
        <p:spPr>
          <a:xfrm>
            <a:off x="608730" y="3996449"/>
            <a:ext cx="3378350" cy="672685"/>
          </a:xfrm>
          <a:prstGeom prst="rect">
            <a:avLst/>
          </a:prstGeom>
        </p:spPr>
        <p:txBody>
          <a:bodyPr vert="horz" wrap="square" lIns="0" tIns="0" rIns="0" bIns="0" rtlCol="0">
            <a:spAutoFit/>
          </a:bodyPr>
          <a:lstStyle/>
          <a:p>
            <a:pPr marL="162494" marR="4483" indent="-151287">
              <a:lnSpc>
                <a:spcPct val="104700"/>
              </a:lnSpc>
              <a:buFont typeface="Wingdings" panose="05000000000000000000" pitchFamily="2" charset="2"/>
              <a:buChar char="Ø"/>
            </a:pPr>
            <a:r>
              <a:rPr lang="en-US" sz="1059" b="1" spc="40">
                <a:solidFill>
                  <a:srgbClr val="774108"/>
                </a:solidFill>
                <a:latin typeface="Arial"/>
                <a:cs typeface="Arial"/>
              </a:rPr>
              <a:t>CPRIT supports a UT Austin and MD Anderson partnership to develop the MasSpec Pen to identify ovarian cancer cells during surgery. </a:t>
            </a:r>
          </a:p>
        </p:txBody>
      </p:sp>
      <p:sp>
        <p:nvSpPr>
          <p:cNvPr id="12" name="object 12"/>
          <p:cNvSpPr txBox="1"/>
          <p:nvPr/>
        </p:nvSpPr>
        <p:spPr>
          <a:xfrm>
            <a:off x="5015672" y="2737567"/>
            <a:ext cx="3672531" cy="660437"/>
          </a:xfrm>
          <a:prstGeom prst="rect">
            <a:avLst/>
          </a:prstGeom>
        </p:spPr>
        <p:txBody>
          <a:bodyPr vert="horz" wrap="square" lIns="0" tIns="0" rIns="0" bIns="0" rtlCol="0" anchor="t">
            <a:spAutoFit/>
          </a:bodyPr>
          <a:lstStyle/>
          <a:p>
            <a:pPr marL="161925" marR="4445" indent="-151130">
              <a:lnSpc>
                <a:spcPct val="103499"/>
              </a:lnSpc>
              <a:buFont typeface="Wingdings" panose="05000000000000000000" pitchFamily="2" charset="2"/>
              <a:buChar char="Ø"/>
            </a:pPr>
            <a:r>
              <a:rPr lang="en-US" sz="1050" b="1" spc="49">
                <a:solidFill>
                  <a:srgbClr val="774108"/>
                </a:solidFill>
                <a:latin typeface="Arial"/>
                <a:cs typeface="Arial"/>
              </a:rPr>
              <a:t>5,444 women have participated in a CPRIT supported clinical trial designed to optimize use of CA125 for early detection of ovarian cancer in low-risk women. </a:t>
            </a:r>
            <a:endParaRPr lang="en-US"/>
          </a:p>
        </p:txBody>
      </p:sp>
      <p:sp>
        <p:nvSpPr>
          <p:cNvPr id="16" name="object 12"/>
          <p:cNvSpPr txBox="1"/>
          <p:nvPr/>
        </p:nvSpPr>
        <p:spPr>
          <a:xfrm>
            <a:off x="591825" y="5440494"/>
            <a:ext cx="3311115" cy="324704"/>
          </a:xfrm>
          <a:prstGeom prst="rect">
            <a:avLst/>
          </a:prstGeom>
        </p:spPr>
        <p:txBody>
          <a:bodyPr vert="horz" wrap="square" lIns="0" tIns="0" rIns="0" bIns="0" rtlCol="0">
            <a:spAutoFit/>
          </a:bodyPr>
          <a:lstStyle/>
          <a:p>
            <a:pPr marL="161934" marR="4483" indent="-151287">
              <a:lnSpc>
                <a:spcPct val="103499"/>
              </a:lnSpc>
              <a:buFont typeface="Wingdings" panose="05000000000000000000" pitchFamily="2" charset="2"/>
              <a:buChar char="Ø"/>
            </a:pPr>
            <a:r>
              <a:rPr lang="en-US" sz="1059" b="1" spc="49">
                <a:solidFill>
                  <a:srgbClr val="774108"/>
                </a:solidFill>
                <a:latin typeface="Arial"/>
                <a:cs typeface="Arial"/>
              </a:rPr>
              <a:t>CPRIT has recruited 2 world class ovarian cancer researchers to Texas institutions.</a:t>
            </a:r>
          </a:p>
        </p:txBody>
      </p:sp>
      <p:pic>
        <p:nvPicPr>
          <p:cNvPr id="6" name="Picture 5"/>
          <p:cNvPicPr>
            <a:picLocks noChangeAspect="1"/>
          </p:cNvPicPr>
          <p:nvPr/>
        </p:nvPicPr>
        <p:blipFill>
          <a:blip r:embed="rId4"/>
          <a:stretch>
            <a:fillRect/>
          </a:stretch>
        </p:blipFill>
        <p:spPr>
          <a:xfrm>
            <a:off x="712525" y="2060978"/>
            <a:ext cx="2894058" cy="591722"/>
          </a:xfrm>
          <a:prstGeom prst="rect">
            <a:avLst/>
          </a:prstGeom>
        </p:spPr>
      </p:pic>
      <p:pic>
        <p:nvPicPr>
          <p:cNvPr id="13" name="Picture 12"/>
          <p:cNvPicPr>
            <a:picLocks noChangeAspect="1"/>
          </p:cNvPicPr>
          <p:nvPr/>
        </p:nvPicPr>
        <p:blipFill>
          <a:blip r:embed="rId4"/>
          <a:stretch>
            <a:fillRect/>
          </a:stretch>
        </p:blipFill>
        <p:spPr>
          <a:xfrm>
            <a:off x="5124914" y="2080720"/>
            <a:ext cx="2894058" cy="591722"/>
          </a:xfrm>
          <a:prstGeom prst="rect">
            <a:avLst/>
          </a:prstGeom>
        </p:spPr>
      </p:pic>
      <p:sp>
        <p:nvSpPr>
          <p:cNvPr id="14" name="TextBox 13"/>
          <p:cNvSpPr txBox="1"/>
          <p:nvPr/>
        </p:nvSpPr>
        <p:spPr>
          <a:xfrm>
            <a:off x="6061983" y="2162736"/>
            <a:ext cx="1296991" cy="336695"/>
          </a:xfrm>
          <a:prstGeom prst="rect">
            <a:avLst/>
          </a:prstGeom>
          <a:noFill/>
        </p:spPr>
        <p:txBody>
          <a:bodyPr wrap="square" rtlCol="0">
            <a:spAutoFit/>
          </a:bodyPr>
          <a:lstStyle/>
          <a:p>
            <a:r>
              <a:rPr lang="en-US" sz="1588">
                <a:solidFill>
                  <a:schemeClr val="bg1"/>
                </a:solidFill>
              </a:rPr>
              <a:t>Outcome</a:t>
            </a:r>
          </a:p>
        </p:txBody>
      </p:sp>
      <p:sp>
        <p:nvSpPr>
          <p:cNvPr id="17" name="TextBox 16"/>
          <p:cNvSpPr txBox="1"/>
          <p:nvPr/>
        </p:nvSpPr>
        <p:spPr>
          <a:xfrm>
            <a:off x="1529910" y="2146702"/>
            <a:ext cx="1210235" cy="336695"/>
          </a:xfrm>
          <a:prstGeom prst="rect">
            <a:avLst/>
          </a:prstGeom>
          <a:noFill/>
        </p:spPr>
        <p:txBody>
          <a:bodyPr wrap="square" rtlCol="0">
            <a:spAutoFit/>
          </a:bodyPr>
          <a:lstStyle/>
          <a:p>
            <a:r>
              <a:rPr lang="en-US" sz="1588">
                <a:solidFill>
                  <a:schemeClr val="bg1"/>
                </a:solidFill>
              </a:rPr>
              <a:t>Momentum</a:t>
            </a:r>
            <a:endParaRPr lang="en-US" sz="1588"/>
          </a:p>
        </p:txBody>
      </p:sp>
      <p:sp>
        <p:nvSpPr>
          <p:cNvPr id="18" name="object 10">
            <a:extLst>
              <a:ext uri="{FF2B5EF4-FFF2-40B4-BE49-F238E27FC236}">
                <a16:creationId xmlns:a16="http://schemas.microsoft.com/office/drawing/2014/main" id="{2CA2D57C-6AA2-4748-9C49-D9E167742D02}"/>
              </a:ext>
            </a:extLst>
          </p:cNvPr>
          <p:cNvSpPr txBox="1"/>
          <p:nvPr/>
        </p:nvSpPr>
        <p:spPr>
          <a:xfrm>
            <a:off x="608729" y="3357276"/>
            <a:ext cx="3519600" cy="501548"/>
          </a:xfrm>
          <a:prstGeom prst="rect">
            <a:avLst/>
          </a:prstGeom>
        </p:spPr>
        <p:txBody>
          <a:bodyPr vert="horz" wrap="square" lIns="0" tIns="0" rIns="0" bIns="0" rtlCol="0">
            <a:spAutoFit/>
          </a:bodyPr>
          <a:lstStyle/>
          <a:p>
            <a:pPr marL="162494" marR="4483" indent="-151287">
              <a:lnSpc>
                <a:spcPct val="104700"/>
              </a:lnSpc>
              <a:buFont typeface="Wingdings" panose="05000000000000000000" pitchFamily="2" charset="2"/>
              <a:buChar char="Ø"/>
            </a:pPr>
            <a:r>
              <a:rPr lang="en-US" sz="1059" b="1" spc="40">
                <a:solidFill>
                  <a:srgbClr val="774108"/>
                </a:solidFill>
                <a:latin typeface="Arial"/>
                <a:cs typeface="Arial"/>
              </a:rPr>
              <a:t>CPRIT supports </a:t>
            </a:r>
            <a:r>
              <a:rPr lang="en-US" sz="1059" b="1" spc="49">
                <a:solidFill>
                  <a:srgbClr val="774108"/>
                </a:solidFill>
                <a:latin typeface="Arial"/>
                <a:cs typeface="Arial"/>
              </a:rPr>
              <a:t>development of a blood test to detect early-stage ovarian cancers and improve the likelihood of cure with surgery. </a:t>
            </a:r>
            <a:endParaRPr lang="en-US" sz="1059" b="1" spc="40">
              <a:solidFill>
                <a:srgbClr val="774108"/>
              </a:solidFill>
              <a:latin typeface="Arial"/>
              <a:cs typeface="Arial"/>
            </a:endParaRPr>
          </a:p>
        </p:txBody>
      </p:sp>
      <p:sp>
        <p:nvSpPr>
          <p:cNvPr id="19" name="object 10">
            <a:extLst>
              <a:ext uri="{FF2B5EF4-FFF2-40B4-BE49-F238E27FC236}">
                <a16:creationId xmlns:a16="http://schemas.microsoft.com/office/drawing/2014/main" id="{BD6792D6-678E-4337-ACEC-41ECD16F43F2}"/>
              </a:ext>
            </a:extLst>
          </p:cNvPr>
          <p:cNvSpPr txBox="1"/>
          <p:nvPr/>
        </p:nvSpPr>
        <p:spPr>
          <a:xfrm>
            <a:off x="591825" y="4804040"/>
            <a:ext cx="3378350" cy="501548"/>
          </a:xfrm>
          <a:prstGeom prst="rect">
            <a:avLst/>
          </a:prstGeom>
        </p:spPr>
        <p:txBody>
          <a:bodyPr vert="horz" wrap="square" lIns="0" tIns="0" rIns="0" bIns="0" rtlCol="0">
            <a:spAutoFit/>
          </a:bodyPr>
          <a:lstStyle/>
          <a:p>
            <a:pPr marL="162494" marR="4483" indent="-151287">
              <a:lnSpc>
                <a:spcPct val="104700"/>
              </a:lnSpc>
              <a:buFont typeface="Wingdings" panose="05000000000000000000" pitchFamily="2" charset="2"/>
              <a:buChar char="Ø"/>
            </a:pPr>
            <a:r>
              <a:rPr lang="en-US" sz="1059" b="1" spc="40">
                <a:solidFill>
                  <a:srgbClr val="774108"/>
                </a:solidFill>
                <a:latin typeface="Arial"/>
                <a:cs typeface="Arial"/>
              </a:rPr>
              <a:t>CPRIT Prevention awards support screening, diagnosis and navigation of Texans at high genetic risk for developing ovarian cancer.</a:t>
            </a:r>
          </a:p>
        </p:txBody>
      </p:sp>
      <p:sp>
        <p:nvSpPr>
          <p:cNvPr id="21" name="object 12">
            <a:extLst>
              <a:ext uri="{FF2B5EF4-FFF2-40B4-BE49-F238E27FC236}">
                <a16:creationId xmlns:a16="http://schemas.microsoft.com/office/drawing/2014/main" id="{04C9E750-0407-444B-B3FB-F1DDB548C792}"/>
              </a:ext>
            </a:extLst>
          </p:cNvPr>
          <p:cNvSpPr txBox="1"/>
          <p:nvPr/>
        </p:nvSpPr>
        <p:spPr>
          <a:xfrm>
            <a:off x="5015672" y="3554686"/>
            <a:ext cx="3672531" cy="501548"/>
          </a:xfrm>
          <a:prstGeom prst="rect">
            <a:avLst/>
          </a:prstGeom>
        </p:spPr>
        <p:txBody>
          <a:bodyPr vert="horz" wrap="square" lIns="0" tIns="0" rIns="0" bIns="0" rtlCol="0">
            <a:spAutoFit/>
          </a:bodyPr>
          <a:lstStyle/>
          <a:p>
            <a:pPr marL="162494" marR="4483" indent="-151287">
              <a:lnSpc>
                <a:spcPct val="104700"/>
              </a:lnSpc>
              <a:buFont typeface="Wingdings" panose="05000000000000000000" pitchFamily="2" charset="2"/>
              <a:buChar char="Ø"/>
            </a:pPr>
            <a:r>
              <a:rPr lang="en-US" sz="1059" b="1" spc="40">
                <a:solidFill>
                  <a:srgbClr val="774108"/>
                </a:solidFill>
                <a:latin typeface="Arial"/>
                <a:cs typeface="Arial"/>
              </a:rPr>
              <a:t>Texans from 103 of 254 (40%) counties have benefited from CPRIT’s active genetic testing programs.</a:t>
            </a:r>
          </a:p>
        </p:txBody>
      </p:sp>
      <p:sp>
        <p:nvSpPr>
          <p:cNvPr id="22" name="object 10">
            <a:extLst>
              <a:ext uri="{FF2B5EF4-FFF2-40B4-BE49-F238E27FC236}">
                <a16:creationId xmlns:a16="http://schemas.microsoft.com/office/drawing/2014/main" id="{3D4C4F29-E8F9-4B2E-97E1-19E75DF42661}"/>
              </a:ext>
            </a:extLst>
          </p:cNvPr>
          <p:cNvSpPr txBox="1"/>
          <p:nvPr/>
        </p:nvSpPr>
        <p:spPr>
          <a:xfrm>
            <a:off x="608730" y="2691698"/>
            <a:ext cx="3378350" cy="501548"/>
          </a:xfrm>
          <a:prstGeom prst="rect">
            <a:avLst/>
          </a:prstGeom>
        </p:spPr>
        <p:txBody>
          <a:bodyPr vert="horz" wrap="square" lIns="0" tIns="0" rIns="0" bIns="0" rtlCol="0">
            <a:spAutoFit/>
          </a:bodyPr>
          <a:lstStyle/>
          <a:p>
            <a:pPr marL="162494" marR="4483" indent="-151287">
              <a:lnSpc>
                <a:spcPct val="104700"/>
              </a:lnSpc>
              <a:buFont typeface="Wingdings" panose="05000000000000000000" pitchFamily="2" charset="2"/>
              <a:buChar char="Ø"/>
            </a:pPr>
            <a:r>
              <a:rPr lang="en-US" sz="1059" b="1" spc="40">
                <a:solidFill>
                  <a:srgbClr val="774108"/>
                </a:solidFill>
                <a:latin typeface="Arial"/>
                <a:cs typeface="Arial"/>
              </a:rPr>
              <a:t>CPRIT prevention, research and company awards related to ovarian cancer exceeds  $160M.</a:t>
            </a:r>
            <a:r>
              <a:rPr lang="en-US" sz="1059" b="1" spc="40">
                <a:solidFill>
                  <a:srgbClr val="C00000"/>
                </a:solidFill>
                <a:latin typeface="Arial"/>
                <a:cs typeface="Arial"/>
              </a:rPr>
              <a:t> </a:t>
            </a:r>
          </a:p>
        </p:txBody>
      </p:sp>
      <p:sp>
        <p:nvSpPr>
          <p:cNvPr id="5" name="TextBox 4">
            <a:extLst>
              <a:ext uri="{FF2B5EF4-FFF2-40B4-BE49-F238E27FC236}">
                <a16:creationId xmlns:a16="http://schemas.microsoft.com/office/drawing/2014/main" id="{C4B57528-1F35-4684-BDD1-B7B985A7ED9A}"/>
              </a:ext>
            </a:extLst>
          </p:cNvPr>
          <p:cNvSpPr txBox="1"/>
          <p:nvPr/>
        </p:nvSpPr>
        <p:spPr>
          <a:xfrm>
            <a:off x="7388528" y="6175623"/>
            <a:ext cx="1181734" cy="276999"/>
          </a:xfrm>
          <a:prstGeom prst="rect">
            <a:avLst/>
          </a:prstGeom>
          <a:noFill/>
        </p:spPr>
        <p:txBody>
          <a:bodyPr wrap="none" rtlCol="0" anchor="t">
            <a:spAutoFit/>
          </a:bodyPr>
          <a:lstStyle/>
          <a:p>
            <a:r>
              <a:rPr lang="en-US" sz="1200" dirty="0">
                <a:solidFill>
                  <a:srgbClr val="936C26"/>
                </a:solidFill>
              </a:rPr>
              <a:t>February 2022</a:t>
            </a:r>
          </a:p>
        </p:txBody>
      </p:sp>
      <p:sp>
        <p:nvSpPr>
          <p:cNvPr id="8" name="Rectangle 7">
            <a:extLst>
              <a:ext uri="{FF2B5EF4-FFF2-40B4-BE49-F238E27FC236}">
                <a16:creationId xmlns:a16="http://schemas.microsoft.com/office/drawing/2014/main" id="{53FCD0FA-9076-455A-B156-D12709BBDCD1}"/>
              </a:ext>
            </a:extLst>
          </p:cNvPr>
          <p:cNvSpPr/>
          <p:nvPr/>
        </p:nvSpPr>
        <p:spPr>
          <a:xfrm>
            <a:off x="4921664" y="4221597"/>
            <a:ext cx="4087866" cy="758990"/>
          </a:xfrm>
          <a:prstGeom prst="rect">
            <a:avLst/>
          </a:prstGeom>
        </p:spPr>
        <p:txBody>
          <a:bodyPr wrap="square">
            <a:spAutoFit/>
          </a:bodyPr>
          <a:lstStyle/>
          <a:p>
            <a:pPr marL="162494" marR="4483" indent="-151287">
              <a:lnSpc>
                <a:spcPct val="104299"/>
              </a:lnSpc>
              <a:buFont typeface="Wingdings" panose="05000000000000000000" pitchFamily="2" charset="2"/>
              <a:buChar char="Ø"/>
            </a:pPr>
            <a:r>
              <a:rPr lang="en-US" sz="1059" b="1" spc="44">
                <a:solidFill>
                  <a:srgbClr val="774108"/>
                </a:solidFill>
                <a:latin typeface="Arial"/>
                <a:cs typeface="Arial"/>
              </a:rPr>
              <a:t>Aravive Biologics received FDA Fast Track Designation and conducts a clinical trial of its novel agent developed with CPRIT support to overcome chemotherapy resistance in ovarian cancer.  </a:t>
            </a:r>
            <a:endParaRPr lang="en-US" sz="1059" b="1">
              <a:latin typeface="Arial"/>
              <a:cs typeface="Arial"/>
            </a:endParaRPr>
          </a:p>
        </p:txBody>
      </p:sp>
      <p:sp>
        <p:nvSpPr>
          <p:cNvPr id="23" name="Rectangle 22">
            <a:extLst>
              <a:ext uri="{FF2B5EF4-FFF2-40B4-BE49-F238E27FC236}">
                <a16:creationId xmlns:a16="http://schemas.microsoft.com/office/drawing/2014/main" id="{E65B3DAB-830E-4180-99B3-66E8D3344AEB}"/>
              </a:ext>
            </a:extLst>
          </p:cNvPr>
          <p:cNvSpPr/>
          <p:nvPr/>
        </p:nvSpPr>
        <p:spPr>
          <a:xfrm>
            <a:off x="4921664" y="5060999"/>
            <a:ext cx="3962949" cy="758990"/>
          </a:xfrm>
          <a:prstGeom prst="rect">
            <a:avLst/>
          </a:prstGeom>
        </p:spPr>
        <p:txBody>
          <a:bodyPr wrap="square">
            <a:spAutoFit/>
          </a:bodyPr>
          <a:lstStyle/>
          <a:p>
            <a:pPr marL="162494" marR="4483" indent="-151287">
              <a:lnSpc>
                <a:spcPct val="104299"/>
              </a:lnSpc>
              <a:buFont typeface="Wingdings" panose="05000000000000000000" pitchFamily="2" charset="2"/>
              <a:buChar char="Ø"/>
            </a:pPr>
            <a:r>
              <a:rPr lang="en-US" sz="1059" b="1" spc="44">
                <a:solidFill>
                  <a:srgbClr val="774108"/>
                </a:solidFill>
                <a:latin typeface="Arial"/>
                <a:cs typeface="Arial"/>
              </a:rPr>
              <a:t>OncoNano Medicine conducts clinical trials of an intraoperative fluorescence imaging agent developed with CPRIT support to improve surgical management of ovarian and other cancers. </a:t>
            </a:r>
            <a:endParaRPr lang="en-US" sz="1059"/>
          </a:p>
        </p:txBody>
      </p:sp>
      <p:graphicFrame>
        <p:nvGraphicFramePr>
          <p:cNvPr id="7" name="Object 6">
            <a:extLst>
              <a:ext uri="{FF2B5EF4-FFF2-40B4-BE49-F238E27FC236}">
                <a16:creationId xmlns:a16="http://schemas.microsoft.com/office/drawing/2014/main" id="{D18E506B-1E74-4E68-84E0-64692EEE18D7}"/>
              </a:ext>
            </a:extLst>
          </p:cNvPr>
          <p:cNvGraphicFramePr>
            <a:graphicFrameLocks noChangeAspect="1"/>
          </p:cNvGraphicFramePr>
          <p:nvPr/>
        </p:nvGraphicFramePr>
        <p:xfrm>
          <a:off x="5915466" y="174303"/>
          <a:ext cx="1590023" cy="1796751"/>
        </p:xfrm>
        <a:graphic>
          <a:graphicData uri="http://schemas.openxmlformats.org/presentationml/2006/ole">
            <mc:AlternateContent xmlns:mc="http://schemas.openxmlformats.org/markup-compatibility/2006">
              <mc:Choice xmlns:v="urn:schemas-microsoft-com:vml" Requires="v">
                <p:oleObj spid="_x0000_s71702" name="Acrobat Document" r:id="rId5" imgW="17087655" imgH="19306892" progId="Acrobat.Document.11">
                  <p:embed/>
                </p:oleObj>
              </mc:Choice>
              <mc:Fallback>
                <p:oleObj name="Acrobat Document" r:id="rId5" imgW="17087655" imgH="19306892" progId="Acrobat.Document.11">
                  <p:embed/>
                  <p:pic>
                    <p:nvPicPr>
                      <p:cNvPr id="7" name="Object 6">
                        <a:extLst>
                          <a:ext uri="{FF2B5EF4-FFF2-40B4-BE49-F238E27FC236}">
                            <a16:creationId xmlns:a16="http://schemas.microsoft.com/office/drawing/2014/main" id="{D18E506B-1E74-4E68-84E0-64692EEE18D7}"/>
                          </a:ext>
                        </a:extLst>
                      </p:cNvPr>
                      <p:cNvPicPr/>
                      <p:nvPr/>
                    </p:nvPicPr>
                    <p:blipFill>
                      <a:blip r:embed="rId6"/>
                      <a:stretch>
                        <a:fillRect/>
                      </a:stretch>
                    </p:blipFill>
                    <p:spPr>
                      <a:xfrm>
                        <a:off x="5915466" y="174303"/>
                        <a:ext cx="1590023" cy="1796751"/>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C81F699C-1FF5-4E77-93AA-E936D2820B64}"/>
              </a:ext>
            </a:extLst>
          </p:cNvPr>
          <p:cNvSpPr txBox="1"/>
          <p:nvPr/>
        </p:nvSpPr>
        <p:spPr>
          <a:xfrm>
            <a:off x="7524515" y="735219"/>
            <a:ext cx="1485014" cy="988732"/>
          </a:xfrm>
          <a:prstGeom prst="rect">
            <a:avLst/>
          </a:prstGeom>
          <a:noFill/>
        </p:spPr>
        <p:txBody>
          <a:bodyPr wrap="square" rtlCol="0">
            <a:spAutoFit/>
          </a:bodyPr>
          <a:lstStyle/>
          <a:p>
            <a:r>
              <a:rPr lang="en-US" sz="971" i="1"/>
              <a:t>Dr. Livia </a:t>
            </a:r>
            <a:r>
              <a:rPr lang="en-US" sz="971" i="1" err="1"/>
              <a:t>Eberlin</a:t>
            </a:r>
            <a:r>
              <a:rPr lang="en-US" sz="971" i="1"/>
              <a:t> received the MacArthur Genius Award for the MasSpec pen. Her work involves ovarian cancer.</a:t>
            </a:r>
          </a:p>
        </p:txBody>
      </p:sp>
      <p:sp>
        <p:nvSpPr>
          <p:cNvPr id="3" name="TextBox 2">
            <a:extLst>
              <a:ext uri="{FF2B5EF4-FFF2-40B4-BE49-F238E27FC236}">
                <a16:creationId xmlns:a16="http://schemas.microsoft.com/office/drawing/2014/main" id="{546F8073-A0AC-46E8-B252-CA169DD288D7}"/>
              </a:ext>
            </a:extLst>
          </p:cNvPr>
          <p:cNvSpPr txBox="1"/>
          <p:nvPr/>
        </p:nvSpPr>
        <p:spPr>
          <a:xfrm>
            <a:off x="8642782" y="6358639"/>
            <a:ext cx="501218" cy="276999"/>
          </a:xfrm>
          <a:prstGeom prst="rect">
            <a:avLst/>
          </a:prstGeom>
          <a:noFill/>
        </p:spPr>
        <p:txBody>
          <a:bodyPr wrap="square" rtlCol="0">
            <a:spAutoFit/>
          </a:bodyPr>
          <a:lstStyle/>
          <a:p>
            <a:r>
              <a:rPr lang="en-US" sz="1200"/>
              <a:t>21</a:t>
            </a:r>
          </a:p>
        </p:txBody>
      </p:sp>
      <p:pic>
        <p:nvPicPr>
          <p:cNvPr id="25" name="Picture 24">
            <a:extLst>
              <a:ext uri="{FF2B5EF4-FFF2-40B4-BE49-F238E27FC236}">
                <a16:creationId xmlns:a16="http://schemas.microsoft.com/office/drawing/2014/main" id="{9B425B16-CC59-4F6C-A797-8BD5C09E90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0182" y="85338"/>
            <a:ext cx="640080" cy="640080"/>
          </a:xfrm>
          <a:prstGeom prst="rect">
            <a:avLst/>
          </a:prstGeom>
        </p:spPr>
      </p:pic>
    </p:spTree>
    <p:extLst>
      <p:ext uri="{BB962C8B-B14F-4D97-AF65-F5344CB8AC3E}">
        <p14:creationId xmlns:p14="http://schemas.microsoft.com/office/powerpoint/2010/main" val="626974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DB137-7777-4D3F-A917-6D02A9EF364A}"/>
              </a:ext>
            </a:extLst>
          </p:cNvPr>
          <p:cNvSpPr>
            <a:spLocks noGrp="1"/>
          </p:cNvSpPr>
          <p:nvPr>
            <p:ph type="title"/>
          </p:nvPr>
        </p:nvSpPr>
        <p:spPr>
          <a:xfrm>
            <a:off x="280610" y="336543"/>
            <a:ext cx="8686800" cy="484748"/>
          </a:xfrm>
        </p:spPr>
        <p:txBody>
          <a:bodyPr>
            <a:normAutofit/>
          </a:bodyPr>
          <a:lstStyle/>
          <a:p>
            <a:pPr algn="ctr"/>
            <a:r>
              <a:rPr lang="en-US" sz="2400"/>
              <a:t>New Horizons in Childhood Cancer Prevention and Research</a:t>
            </a:r>
          </a:p>
        </p:txBody>
      </p:sp>
      <p:sp>
        <p:nvSpPr>
          <p:cNvPr id="3" name="TextBox 2">
            <a:extLst>
              <a:ext uri="{FF2B5EF4-FFF2-40B4-BE49-F238E27FC236}">
                <a16:creationId xmlns:a16="http://schemas.microsoft.com/office/drawing/2014/main" id="{79F643E6-91A8-41C8-9D68-AC4A6994C5E1}"/>
              </a:ext>
            </a:extLst>
          </p:cNvPr>
          <p:cNvSpPr txBox="1"/>
          <p:nvPr/>
        </p:nvSpPr>
        <p:spPr>
          <a:xfrm>
            <a:off x="304729" y="5434685"/>
            <a:ext cx="8638562" cy="507831"/>
          </a:xfrm>
          <a:prstGeom prst="rect">
            <a:avLst/>
          </a:prstGeom>
          <a:noFill/>
        </p:spPr>
        <p:txBody>
          <a:bodyPr wrap="square" rtlCol="0">
            <a:spAutoFit/>
          </a:bodyPr>
          <a:lstStyle/>
          <a:p>
            <a:pPr algn="ctr"/>
            <a:r>
              <a:rPr lang="en-US" sz="1350" i="1" dirty="0">
                <a:solidFill>
                  <a:schemeClr val="accent2"/>
                </a:solidFill>
              </a:rPr>
              <a:t>With continued support and capitalizing on CPRIT’s longstanding investment in improving outcomes,</a:t>
            </a:r>
            <a:r>
              <a:rPr lang="en-US" sz="1350" b="1" i="1" dirty="0">
                <a:solidFill>
                  <a:schemeClr val="accent2"/>
                </a:solidFill>
              </a:rPr>
              <a:t> </a:t>
            </a:r>
          </a:p>
          <a:p>
            <a:pPr algn="ctr"/>
            <a:r>
              <a:rPr lang="en-US" sz="1350" b="1" i="1" dirty="0">
                <a:solidFill>
                  <a:schemeClr val="accent2"/>
                </a:solidFill>
              </a:rPr>
              <a:t>Texas is poised to be the world leader in childhood cancer research</a:t>
            </a:r>
          </a:p>
        </p:txBody>
      </p:sp>
      <p:sp>
        <p:nvSpPr>
          <p:cNvPr id="9" name="TextBox 8">
            <a:extLst>
              <a:ext uri="{FF2B5EF4-FFF2-40B4-BE49-F238E27FC236}">
                <a16:creationId xmlns:a16="http://schemas.microsoft.com/office/drawing/2014/main" id="{16351FCC-8C6B-4B96-BDC4-2C701DDA5969}"/>
              </a:ext>
            </a:extLst>
          </p:cNvPr>
          <p:cNvSpPr txBox="1"/>
          <p:nvPr/>
        </p:nvSpPr>
        <p:spPr>
          <a:xfrm>
            <a:off x="174345" y="2355478"/>
            <a:ext cx="4123610" cy="2868478"/>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lvl="0" algn="ctr"/>
            <a:r>
              <a:rPr lang="en-US" sz="1350" b="1" i="1" dirty="0">
                <a:solidFill>
                  <a:schemeClr val="accent2">
                    <a:lumMod val="75000"/>
                  </a:schemeClr>
                </a:solidFill>
              </a:rPr>
              <a:t>Momentum</a:t>
            </a:r>
          </a:p>
          <a:p>
            <a:pPr lvl="0" algn="ctr"/>
            <a:endParaRPr lang="en-US" sz="600" i="1" dirty="0">
              <a:solidFill>
                <a:schemeClr val="accent2"/>
              </a:solidFill>
            </a:endParaRPr>
          </a:p>
          <a:p>
            <a:pPr marL="111125" indent="-111125" defTabSz="605150">
              <a:lnSpc>
                <a:spcPct val="105000"/>
              </a:lnSpc>
              <a:buFont typeface="Wingdings" panose="05000000000000000000" pitchFamily="2" charset="2"/>
              <a:buChar char="Ø"/>
              <a:tabLst>
                <a:tab pos="302575" algn="l"/>
              </a:tabLst>
            </a:pPr>
            <a:r>
              <a:rPr lang="en-US" sz="11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Targeting multiple cancer types impacting children</a:t>
            </a:r>
          </a:p>
          <a:p>
            <a:pPr marL="514350" lvl="1" indent="-171450" defTabSz="605150">
              <a:lnSpc>
                <a:spcPct val="105000"/>
              </a:lnSpc>
              <a:buFont typeface="Arial" panose="020B0604020202020204" pitchFamily="34" charset="0"/>
              <a:buChar char="•"/>
              <a:tabLst>
                <a:tab pos="302575" algn="l"/>
              </a:tabLst>
            </a:pPr>
            <a:r>
              <a:rPr lang="en-US" sz="1100" b="1" dirty="0">
                <a:solidFill>
                  <a:schemeClr val="accent2">
                    <a:lumMod val="75000"/>
                  </a:schemeClr>
                </a:solidFill>
                <a:latin typeface="Arial"/>
                <a:ea typeface="Calibri" panose="020F0502020204030204" pitchFamily="34" charset="0"/>
                <a:cs typeface="Arial"/>
              </a:rPr>
              <a:t>Neuroblastoma</a:t>
            </a:r>
            <a:r>
              <a:rPr lang="en-US" sz="1100" dirty="0">
                <a:solidFill>
                  <a:schemeClr val="accent2">
                    <a:lumMod val="75000"/>
                  </a:schemeClr>
                </a:solidFill>
                <a:latin typeface="Arial"/>
                <a:ea typeface="Times New Roman" panose="02020603050405020304" pitchFamily="18" charset="0"/>
                <a:cs typeface="Arial"/>
              </a:rPr>
              <a:t> – CPRIT supported development of new treatments for neuroblastoma has been translated to clinical trials with promising impact on survival.</a:t>
            </a:r>
            <a:endParaRPr lang="en-US" sz="1100" dirty="0">
              <a:solidFill>
                <a:schemeClr val="accent2">
                  <a:lumMod val="75000"/>
                </a:schemeClr>
              </a:solidFill>
              <a:latin typeface="Arial"/>
              <a:ea typeface="Calibri" panose="020F0502020204030204" pitchFamily="34" charset="0"/>
              <a:cs typeface="Arial"/>
            </a:endParaRPr>
          </a:p>
          <a:p>
            <a:pPr marL="514350" lvl="1" indent="-171450" defTabSz="605150">
              <a:lnSpc>
                <a:spcPct val="105000"/>
              </a:lnSpc>
              <a:buFont typeface="Arial" panose="020B0604020202020204" pitchFamily="34" charset="0"/>
              <a:buChar char="•"/>
              <a:tabLst>
                <a:tab pos="302575" algn="l"/>
              </a:tabLst>
            </a:pPr>
            <a:r>
              <a:rPr lang="en-US" sz="1100" b="1" dirty="0">
                <a:solidFill>
                  <a:schemeClr val="accent2">
                    <a:lumMod val="75000"/>
                  </a:schemeClr>
                </a:solidFill>
                <a:latin typeface="Arial"/>
                <a:ea typeface="Calibri" panose="020F0502020204030204" pitchFamily="34" charset="0"/>
                <a:cs typeface="Arial"/>
              </a:rPr>
              <a:t>Leukemia</a:t>
            </a:r>
            <a:r>
              <a:rPr lang="en-US" sz="1100" dirty="0">
                <a:solidFill>
                  <a:schemeClr val="accent2">
                    <a:lumMod val="75000"/>
                  </a:schemeClr>
                </a:solidFill>
                <a:latin typeface="Arial"/>
                <a:ea typeface="Calibri" panose="020F0502020204030204" pitchFamily="34" charset="0"/>
                <a:cs typeface="Arial"/>
              </a:rPr>
              <a:t> – Cellular Therapy for the Treatment of Children and Adults with AML </a:t>
            </a:r>
            <a:endParaRPr lang="en-US" sz="1100"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endParaRPr>
          </a:p>
          <a:p>
            <a:pPr marL="514350" lvl="1" indent="-171450" defTabSz="605150">
              <a:lnSpc>
                <a:spcPct val="105000"/>
              </a:lnSpc>
              <a:buFont typeface="Arial" panose="020B0604020202020204" pitchFamily="34" charset="0"/>
              <a:buChar char="•"/>
              <a:tabLst>
                <a:tab pos="302575" algn="l"/>
              </a:tabLst>
            </a:pPr>
            <a:r>
              <a:rPr lang="en-US" sz="1100" b="1" dirty="0">
                <a:solidFill>
                  <a:schemeClr val="accent2">
                    <a:lumMod val="75000"/>
                  </a:schemeClr>
                </a:solidFill>
                <a:latin typeface="Arial"/>
                <a:ea typeface="Calibri" panose="020F0502020204030204" pitchFamily="34" charset="0"/>
                <a:cs typeface="Arial"/>
              </a:rPr>
              <a:t>Ewing’s Sarcoma </a:t>
            </a:r>
            <a:r>
              <a:rPr lang="en-US" sz="1100" dirty="0">
                <a:solidFill>
                  <a:schemeClr val="accent2">
                    <a:lumMod val="75000"/>
                  </a:schemeClr>
                </a:solidFill>
                <a:latin typeface="Arial"/>
                <a:ea typeface="Calibri" panose="020F0502020204030204" pitchFamily="34" charset="0"/>
                <a:cs typeface="Arial"/>
              </a:rPr>
              <a:t>– Over $20M in funding for rare bone cancer with limited treatment</a:t>
            </a:r>
          </a:p>
          <a:p>
            <a:pPr marL="514350" lvl="1" indent="-171450" defTabSz="605150">
              <a:lnSpc>
                <a:spcPct val="105000"/>
              </a:lnSpc>
              <a:buFont typeface="Arial" panose="020B0604020202020204" pitchFamily="34" charset="0"/>
              <a:buChar char="•"/>
              <a:tabLst>
                <a:tab pos="302575" algn="l"/>
              </a:tabLst>
            </a:pPr>
            <a:r>
              <a:rPr lang="en-US" sz="1100" b="1" dirty="0">
                <a:solidFill>
                  <a:schemeClr val="accent2">
                    <a:lumMod val="75000"/>
                  </a:schemeClr>
                </a:solidFill>
                <a:latin typeface="Arial"/>
                <a:ea typeface="Calibri" panose="020F0502020204030204" pitchFamily="34" charset="0"/>
                <a:cs typeface="Arial"/>
              </a:rPr>
              <a:t>Brain cancer </a:t>
            </a:r>
            <a:r>
              <a:rPr lang="en-US" sz="1100" dirty="0">
                <a:solidFill>
                  <a:schemeClr val="accent2">
                    <a:lumMod val="75000"/>
                  </a:schemeClr>
                </a:solidFill>
                <a:latin typeface="Arial"/>
                <a:ea typeface="Calibri" panose="020F0502020204030204" pitchFamily="34" charset="0"/>
                <a:cs typeface="Arial"/>
              </a:rPr>
              <a:t>– Over $46M in funding for childhood brain cancer research, spanning bench, translational and product development research.</a:t>
            </a:r>
          </a:p>
          <a:p>
            <a:pPr marL="111125" indent="-111125" defTabSz="605150">
              <a:lnSpc>
                <a:spcPct val="105000"/>
              </a:lnSpc>
              <a:buFont typeface="Wingdings" panose="05000000000000000000" pitchFamily="2" charset="2"/>
              <a:buChar char="Ø"/>
              <a:tabLst>
                <a:tab pos="302575" algn="l"/>
              </a:tabLst>
            </a:pPr>
            <a:r>
              <a:rPr lang="en-US" sz="11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Survivorship</a:t>
            </a:r>
            <a:r>
              <a:rPr lang="en-US" sz="1100"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 – Online Patient-Centered Decision Support Service to Empower Childhood Cancer Survivors in Managing Screening and Prevention of Late Effects of Treatment</a:t>
            </a:r>
          </a:p>
        </p:txBody>
      </p:sp>
      <p:sp>
        <p:nvSpPr>
          <p:cNvPr id="10" name="TextBox 9">
            <a:extLst>
              <a:ext uri="{FF2B5EF4-FFF2-40B4-BE49-F238E27FC236}">
                <a16:creationId xmlns:a16="http://schemas.microsoft.com/office/drawing/2014/main" id="{2AA18AAB-0151-4EEE-B672-6C85FFD0AD13}"/>
              </a:ext>
            </a:extLst>
          </p:cNvPr>
          <p:cNvSpPr txBox="1"/>
          <p:nvPr/>
        </p:nvSpPr>
        <p:spPr>
          <a:xfrm>
            <a:off x="5094383" y="2364360"/>
            <a:ext cx="3890818" cy="25930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350" b="1" i="1">
                <a:solidFill>
                  <a:schemeClr val="accent2">
                    <a:lumMod val="75000"/>
                  </a:schemeClr>
                </a:solidFill>
              </a:rPr>
              <a:t>New Opportunities</a:t>
            </a:r>
          </a:p>
          <a:p>
            <a:pPr algn="ctr"/>
            <a:endParaRPr lang="en-US" sz="600" b="1" i="1">
              <a:solidFill>
                <a:schemeClr val="accent2">
                  <a:lumMod val="75000"/>
                </a:schemeClr>
              </a:solidFill>
            </a:endParaRPr>
          </a:p>
          <a:p>
            <a:pPr marL="214313" indent="-214313">
              <a:buFont typeface="Wingdings" panose="05000000000000000000" pitchFamily="2" charset="2"/>
              <a:buChar char="Ø"/>
            </a:pPr>
            <a:r>
              <a:rPr lang="en-US" sz="1100">
                <a:solidFill>
                  <a:srgbClr val="002060"/>
                </a:solidFill>
              </a:rPr>
              <a:t>Pediatric clinical trials consortium to increase access to curative immunotherapy, precision therapies, and novel diagnostic capabilities</a:t>
            </a:r>
          </a:p>
          <a:p>
            <a:endParaRPr lang="en-US" sz="1100">
              <a:solidFill>
                <a:srgbClr val="002060"/>
              </a:solidFill>
            </a:endParaRPr>
          </a:p>
          <a:p>
            <a:pPr marL="214313" indent="-214313">
              <a:buFont typeface="Wingdings" panose="05000000000000000000" pitchFamily="2" charset="2"/>
              <a:buChar char="Ø"/>
            </a:pPr>
            <a:r>
              <a:rPr lang="en-US" sz="1100">
                <a:solidFill>
                  <a:srgbClr val="002060"/>
                </a:solidFill>
              </a:rPr>
              <a:t>Statewide informatic and genomic pediatric cancer resources to enable “Big Data” strategies to understand and cure childhood cancers</a:t>
            </a:r>
          </a:p>
          <a:p>
            <a:pPr marL="214313" indent="-214313">
              <a:buFont typeface="Wingdings" panose="05000000000000000000" pitchFamily="2" charset="2"/>
              <a:buChar char="Ø"/>
            </a:pPr>
            <a:endParaRPr lang="en-US" sz="1100">
              <a:solidFill>
                <a:srgbClr val="002060"/>
              </a:solidFill>
            </a:endParaRPr>
          </a:p>
          <a:p>
            <a:pPr marL="214313" indent="-214313">
              <a:buFont typeface="Wingdings" panose="05000000000000000000" pitchFamily="2" charset="2"/>
              <a:buChar char="Ø"/>
            </a:pPr>
            <a:r>
              <a:rPr lang="en-US" sz="1100">
                <a:solidFill>
                  <a:srgbClr val="002060"/>
                </a:solidFill>
              </a:rPr>
              <a:t>Multi-institutional “dream teams” for childhood brain cancers and pediatric sarcomas</a:t>
            </a:r>
          </a:p>
          <a:p>
            <a:endParaRPr lang="en-US" sz="1100">
              <a:solidFill>
                <a:srgbClr val="002060"/>
              </a:solidFill>
            </a:endParaRPr>
          </a:p>
          <a:p>
            <a:pPr marL="214313" indent="-214313">
              <a:buFont typeface="Wingdings" panose="05000000000000000000" pitchFamily="2" charset="2"/>
              <a:buChar char="Ø"/>
            </a:pPr>
            <a:r>
              <a:rPr lang="en-US" sz="1100">
                <a:solidFill>
                  <a:srgbClr val="002060"/>
                </a:solidFill>
              </a:rPr>
              <a:t>Vaccinate all Texans age 9 to 26 against HPV-associated cancers</a:t>
            </a:r>
          </a:p>
        </p:txBody>
      </p:sp>
      <p:sp>
        <p:nvSpPr>
          <p:cNvPr id="5" name="TextBox 4">
            <a:extLst>
              <a:ext uri="{FF2B5EF4-FFF2-40B4-BE49-F238E27FC236}">
                <a16:creationId xmlns:a16="http://schemas.microsoft.com/office/drawing/2014/main" id="{47DDA531-725F-4D28-8935-B28905D9E449}"/>
              </a:ext>
            </a:extLst>
          </p:cNvPr>
          <p:cNvSpPr txBox="1"/>
          <p:nvPr/>
        </p:nvSpPr>
        <p:spPr>
          <a:xfrm>
            <a:off x="156332" y="1198687"/>
            <a:ext cx="8686800" cy="984885"/>
          </a:xfrm>
          <a:prstGeom prst="rect">
            <a:avLst/>
          </a:prstGeom>
          <a:noFill/>
        </p:spPr>
        <p:txBody>
          <a:bodyPr wrap="square" rtlCol="0" anchor="t">
            <a:spAutoFit/>
          </a:bodyPr>
          <a:lstStyle/>
          <a:p>
            <a:pPr algn="ctr"/>
            <a:r>
              <a:rPr lang="en-US" sz="1400" i="1">
                <a:solidFill>
                  <a:schemeClr val="accent2">
                    <a:lumMod val="75000"/>
                  </a:schemeClr>
                </a:solidFill>
              </a:rPr>
              <a:t>CPRIT-funded Centers of Excellence establish Texas as </a:t>
            </a:r>
            <a:r>
              <a:rPr lang="en-US" sz="1400" b="1" i="1">
                <a:solidFill>
                  <a:schemeClr val="accent2">
                    <a:lumMod val="75000"/>
                  </a:schemeClr>
                </a:solidFill>
              </a:rPr>
              <a:t>a national leader </a:t>
            </a:r>
            <a:r>
              <a:rPr lang="en-US" sz="1400" i="1">
                <a:solidFill>
                  <a:schemeClr val="accent2">
                    <a:lumMod val="75000"/>
                  </a:schemeClr>
                </a:solidFill>
              </a:rPr>
              <a:t>discovering </a:t>
            </a:r>
          </a:p>
          <a:p>
            <a:pPr lvl="0" algn="ctr"/>
            <a:r>
              <a:rPr lang="en-US" sz="1400" i="1">
                <a:solidFill>
                  <a:schemeClr val="accent2">
                    <a:lumMod val="75000"/>
                  </a:schemeClr>
                </a:solidFill>
              </a:rPr>
              <a:t>more effective ways </a:t>
            </a:r>
            <a:r>
              <a:rPr lang="en-US" sz="1400" b="1" i="1">
                <a:solidFill>
                  <a:schemeClr val="accent2">
                    <a:lumMod val="75000"/>
                  </a:schemeClr>
                </a:solidFill>
              </a:rPr>
              <a:t>to prevent and cure childhood cancers</a:t>
            </a:r>
            <a:endParaRPr lang="en-US" sz="1400" b="1" i="1">
              <a:solidFill>
                <a:schemeClr val="accent2">
                  <a:lumMod val="75000"/>
                </a:schemeClr>
              </a:solidFill>
              <a:cs typeface="Arial"/>
            </a:endParaRPr>
          </a:p>
          <a:p>
            <a:pPr lvl="0" algn="ctr"/>
            <a:endParaRPr lang="en-US" sz="1400" b="1" i="1">
              <a:solidFill>
                <a:schemeClr val="accent2">
                  <a:lumMod val="75000"/>
                </a:schemeClr>
              </a:solidFill>
              <a:cs typeface="Arial"/>
            </a:endParaRPr>
          </a:p>
          <a:p>
            <a:pPr lvl="0" algn="ctr"/>
            <a:r>
              <a:rPr lang="en-US" sz="1400" i="1">
                <a:solidFill>
                  <a:srgbClr val="936C26"/>
                </a:solidFill>
              </a:rPr>
              <a:t>11% of </a:t>
            </a:r>
            <a:r>
              <a:rPr lang="en-US" sz="1600" i="1">
                <a:solidFill>
                  <a:srgbClr val="936C26"/>
                </a:solidFill>
              </a:rPr>
              <a:t>CPRIT’s</a:t>
            </a:r>
            <a:r>
              <a:rPr lang="en-US" sz="1400" i="1">
                <a:solidFill>
                  <a:srgbClr val="936C26"/>
                </a:solidFill>
              </a:rPr>
              <a:t> portfolio goes to childhood cancer projects—proportionately </a:t>
            </a:r>
            <a:r>
              <a:rPr lang="en-US" sz="1400" b="1" i="1">
                <a:solidFill>
                  <a:srgbClr val="936C26"/>
                </a:solidFill>
              </a:rPr>
              <a:t>3 times the national rate</a:t>
            </a:r>
            <a:endParaRPr lang="en-US" sz="1400" b="1" i="1">
              <a:solidFill>
                <a:srgbClr val="936C26"/>
              </a:solidFill>
              <a:cs typeface="Arial"/>
            </a:endParaRPr>
          </a:p>
        </p:txBody>
      </p:sp>
      <p:sp>
        <p:nvSpPr>
          <p:cNvPr id="6" name="Arrow: Chevron 5">
            <a:extLst>
              <a:ext uri="{FF2B5EF4-FFF2-40B4-BE49-F238E27FC236}">
                <a16:creationId xmlns:a16="http://schemas.microsoft.com/office/drawing/2014/main" id="{F5090EB8-31B0-4642-8E82-EC59906ED7A2}"/>
              </a:ext>
            </a:extLst>
          </p:cNvPr>
          <p:cNvSpPr/>
          <p:nvPr/>
        </p:nvSpPr>
        <p:spPr>
          <a:xfrm>
            <a:off x="4390263" y="3498644"/>
            <a:ext cx="363474" cy="342900"/>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7" name="Arrow: Chevron 6">
            <a:extLst>
              <a:ext uri="{FF2B5EF4-FFF2-40B4-BE49-F238E27FC236}">
                <a16:creationId xmlns:a16="http://schemas.microsoft.com/office/drawing/2014/main" id="{7F361A26-3465-42B0-816D-91C29E933EE4}"/>
              </a:ext>
            </a:extLst>
          </p:cNvPr>
          <p:cNvSpPr/>
          <p:nvPr/>
        </p:nvSpPr>
        <p:spPr>
          <a:xfrm>
            <a:off x="4664308" y="3498644"/>
            <a:ext cx="363474" cy="342900"/>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8" name="TextBox 7">
            <a:extLst>
              <a:ext uri="{FF2B5EF4-FFF2-40B4-BE49-F238E27FC236}">
                <a16:creationId xmlns:a16="http://schemas.microsoft.com/office/drawing/2014/main" id="{D01493AC-09B0-4078-846E-52F8D8D95B2E}"/>
              </a:ext>
            </a:extLst>
          </p:cNvPr>
          <p:cNvSpPr txBox="1"/>
          <p:nvPr/>
        </p:nvSpPr>
        <p:spPr>
          <a:xfrm>
            <a:off x="7508135" y="6267541"/>
            <a:ext cx="1175594" cy="253916"/>
          </a:xfrm>
          <a:prstGeom prst="rect">
            <a:avLst/>
          </a:prstGeom>
          <a:noFill/>
        </p:spPr>
        <p:txBody>
          <a:bodyPr wrap="square" rtlCol="0" anchor="t">
            <a:spAutoFit/>
          </a:bodyPr>
          <a:lstStyle/>
          <a:p>
            <a:r>
              <a:rPr lang="en-US" sz="1050" dirty="0">
                <a:solidFill>
                  <a:srgbClr val="936C26"/>
                </a:solidFill>
              </a:rPr>
              <a:t>February 2022</a:t>
            </a:r>
          </a:p>
        </p:txBody>
      </p:sp>
      <p:sp>
        <p:nvSpPr>
          <p:cNvPr id="4" name="TextBox 3">
            <a:extLst>
              <a:ext uri="{FF2B5EF4-FFF2-40B4-BE49-F238E27FC236}">
                <a16:creationId xmlns:a16="http://schemas.microsoft.com/office/drawing/2014/main" id="{A0C4B3DB-263F-46DE-81FA-F35B22F933C1}"/>
              </a:ext>
            </a:extLst>
          </p:cNvPr>
          <p:cNvSpPr txBox="1"/>
          <p:nvPr/>
        </p:nvSpPr>
        <p:spPr>
          <a:xfrm>
            <a:off x="8683729" y="6394499"/>
            <a:ext cx="470885" cy="276999"/>
          </a:xfrm>
          <a:prstGeom prst="rect">
            <a:avLst/>
          </a:prstGeom>
          <a:noFill/>
        </p:spPr>
        <p:txBody>
          <a:bodyPr wrap="square" rtlCol="0">
            <a:spAutoFit/>
          </a:bodyPr>
          <a:lstStyle/>
          <a:p>
            <a:r>
              <a:rPr lang="en-US" sz="1200" dirty="0"/>
              <a:t>22</a:t>
            </a:r>
          </a:p>
        </p:txBody>
      </p:sp>
    </p:spTree>
    <p:extLst>
      <p:ext uri="{BB962C8B-B14F-4D97-AF65-F5344CB8AC3E}">
        <p14:creationId xmlns:p14="http://schemas.microsoft.com/office/powerpoint/2010/main" val="345394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DB137-7777-4D3F-A917-6D02A9EF364A}"/>
              </a:ext>
            </a:extLst>
          </p:cNvPr>
          <p:cNvSpPr>
            <a:spLocks noGrp="1"/>
          </p:cNvSpPr>
          <p:nvPr>
            <p:ph type="title"/>
          </p:nvPr>
        </p:nvSpPr>
        <p:spPr>
          <a:xfrm>
            <a:off x="257848" y="71288"/>
            <a:ext cx="8686800" cy="484748"/>
          </a:xfrm>
        </p:spPr>
        <p:txBody>
          <a:bodyPr>
            <a:noAutofit/>
          </a:bodyPr>
          <a:lstStyle/>
          <a:p>
            <a:pPr algn="ctr"/>
            <a:r>
              <a:rPr lang="en-US" sz="2800"/>
              <a:t>Creating a Cancer Fighting Ecosystem: </a:t>
            </a:r>
            <a:br>
              <a:rPr lang="en-US" sz="2800"/>
            </a:br>
            <a:r>
              <a:rPr lang="en-US" sz="2800"/>
              <a:t>Expanding Clinical Trials</a:t>
            </a:r>
          </a:p>
        </p:txBody>
      </p:sp>
      <p:sp>
        <p:nvSpPr>
          <p:cNvPr id="9" name="TextBox 8">
            <a:extLst>
              <a:ext uri="{FF2B5EF4-FFF2-40B4-BE49-F238E27FC236}">
                <a16:creationId xmlns:a16="http://schemas.microsoft.com/office/drawing/2014/main" id="{16351FCC-8C6B-4B96-BDC4-2C701DDA5969}"/>
              </a:ext>
            </a:extLst>
          </p:cNvPr>
          <p:cNvSpPr txBox="1"/>
          <p:nvPr/>
        </p:nvSpPr>
        <p:spPr>
          <a:xfrm>
            <a:off x="347756" y="2929114"/>
            <a:ext cx="3799497" cy="17096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1350" b="1" i="1">
                <a:solidFill>
                  <a:schemeClr val="accent2">
                    <a:lumMod val="75000"/>
                  </a:schemeClr>
                </a:solidFill>
              </a:rPr>
              <a:t>Momentum</a:t>
            </a:r>
          </a:p>
          <a:p>
            <a:pPr marL="214313" indent="-214313" defTabSz="605150">
              <a:lnSpc>
                <a:spcPct val="105000"/>
              </a:lnSpc>
              <a:buFont typeface="Wingdings" panose="05000000000000000000" pitchFamily="2" charset="2"/>
              <a:buChar char="Ø"/>
              <a:tabLst>
                <a:tab pos="302575" algn="l"/>
              </a:tabLst>
            </a:pPr>
            <a:r>
              <a:rPr lang="en-US" sz="110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CPRIT-funded trials span multiple cancer types: solid tumors, ovarian, liver, lung, brain, leukemia, rare pediatric cancers and others </a:t>
            </a:r>
            <a:r>
              <a:rPr lang="en-US" sz="110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expanding patient access to novel treatment options</a:t>
            </a:r>
          </a:p>
          <a:p>
            <a:pPr marL="214313" indent="-214313" defTabSz="605150">
              <a:lnSpc>
                <a:spcPct val="105000"/>
              </a:lnSpc>
              <a:buFont typeface="Wingdings" panose="05000000000000000000" pitchFamily="2" charset="2"/>
              <a:buChar char="Ø"/>
              <a:tabLst>
                <a:tab pos="302575" algn="l"/>
              </a:tabLst>
            </a:pPr>
            <a:r>
              <a:rPr lang="en-US" sz="110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CPRIT-funded immunotherapy clinical trials open a new front in the fight against cancer  26% of all advanced cancers have responded to immunotherapy, leading to significant improvements in 5-year survival.</a:t>
            </a:r>
            <a:endParaRPr lang="en-US" sz="110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AA18AAB-0151-4EEE-B672-6C85FFD0AD13}"/>
              </a:ext>
            </a:extLst>
          </p:cNvPr>
          <p:cNvSpPr txBox="1"/>
          <p:nvPr/>
        </p:nvSpPr>
        <p:spPr>
          <a:xfrm>
            <a:off x="4963447" y="2708732"/>
            <a:ext cx="3799495" cy="220581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350" b="1" i="1" dirty="0">
                <a:solidFill>
                  <a:schemeClr val="accent2">
                    <a:lumMod val="75000"/>
                  </a:schemeClr>
                </a:solidFill>
              </a:rPr>
              <a:t>New Opportunities</a:t>
            </a:r>
            <a:endParaRPr lang="en-US" sz="1350" dirty="0">
              <a:solidFill>
                <a:schemeClr val="accent2"/>
              </a:solidFill>
            </a:endParaRPr>
          </a:p>
          <a:p>
            <a:pPr marL="214313" indent="-214313">
              <a:buFont typeface="Wingdings" panose="05000000000000000000" pitchFamily="2" charset="2"/>
              <a:buChar char="Ø"/>
            </a:pPr>
            <a:r>
              <a:rPr lang="en-US" sz="1100" dirty="0">
                <a:solidFill>
                  <a:srgbClr val="002060"/>
                </a:solidFill>
              </a:rPr>
              <a:t>Expand access across Texas to cell-based</a:t>
            </a:r>
            <a:r>
              <a:rPr lang="en-US" sz="1100" dirty="0">
                <a:solidFill>
                  <a:schemeClr val="accent2"/>
                </a:solidFill>
              </a:rPr>
              <a:t> </a:t>
            </a:r>
            <a:r>
              <a:rPr lang="en-US" sz="1100" dirty="0">
                <a:solidFill>
                  <a:srgbClr val="002060"/>
                </a:solidFill>
              </a:rPr>
              <a:t>immunotherapy and other innovative treatment options</a:t>
            </a:r>
          </a:p>
          <a:p>
            <a:pPr marL="214313" indent="-214313">
              <a:buFont typeface="Wingdings" panose="05000000000000000000" pitchFamily="2" charset="2"/>
              <a:buChar char="Ø"/>
            </a:pPr>
            <a:r>
              <a:rPr lang="en-US" sz="1100" dirty="0">
                <a:solidFill>
                  <a:srgbClr val="002060"/>
                </a:solidFill>
              </a:rPr>
              <a:t>Increase participation in clinical trials</a:t>
            </a:r>
          </a:p>
          <a:p>
            <a:pPr marL="214313" indent="-214313">
              <a:buFont typeface="Wingdings" panose="05000000000000000000" pitchFamily="2" charset="2"/>
              <a:buChar char="Ø"/>
            </a:pPr>
            <a:r>
              <a:rPr lang="en-US" sz="1100" dirty="0">
                <a:solidFill>
                  <a:srgbClr val="002060"/>
                </a:solidFill>
              </a:rPr>
              <a:t>Improve clinical trial access for patients in Texas battling </a:t>
            </a:r>
            <a:r>
              <a:rPr lang="en-US" sz="1100" dirty="0">
                <a:solidFill>
                  <a:schemeClr val="accent2"/>
                </a:solidFill>
              </a:rPr>
              <a:t>life-threatening cancers with limited treatment options</a:t>
            </a:r>
          </a:p>
          <a:p>
            <a:pPr marL="214313" indent="-214313">
              <a:buFont typeface="Wingdings" panose="05000000000000000000" pitchFamily="2" charset="2"/>
              <a:buChar char="Ø"/>
            </a:pPr>
            <a:r>
              <a:rPr lang="en-US" sz="1100" dirty="0">
                <a:solidFill>
                  <a:srgbClr val="002060"/>
                </a:solidFill>
              </a:rPr>
              <a:t>Specific RFAs to increase collaboration on innovative clinical trials across Texas</a:t>
            </a:r>
          </a:p>
          <a:p>
            <a:pPr marL="214313" indent="-214313">
              <a:buFont typeface="Wingdings" panose="05000000000000000000" pitchFamily="2" charset="2"/>
              <a:buChar char="Ø"/>
            </a:pPr>
            <a:r>
              <a:rPr lang="en-US" sz="1100" dirty="0">
                <a:solidFill>
                  <a:srgbClr val="002060"/>
                </a:solidFill>
              </a:rPr>
              <a:t>Collaborative early phase pediatric clinical trials</a:t>
            </a:r>
          </a:p>
          <a:p>
            <a:pPr marL="214313" indent="-214313">
              <a:buFont typeface="Wingdings" panose="05000000000000000000" pitchFamily="2" charset="2"/>
              <a:buChar char="Ø"/>
            </a:pPr>
            <a:r>
              <a:rPr lang="en-US" sz="1100" dirty="0">
                <a:solidFill>
                  <a:srgbClr val="002060"/>
                </a:solidFill>
              </a:rPr>
              <a:t>RFA supporting the recruitment of clinical investigators (clinical trialists) to Texas</a:t>
            </a:r>
          </a:p>
        </p:txBody>
      </p:sp>
      <p:sp>
        <p:nvSpPr>
          <p:cNvPr id="5" name="TextBox 4">
            <a:extLst>
              <a:ext uri="{FF2B5EF4-FFF2-40B4-BE49-F238E27FC236}">
                <a16:creationId xmlns:a16="http://schemas.microsoft.com/office/drawing/2014/main" id="{47DDA531-725F-4D28-8935-B28905D9E449}"/>
              </a:ext>
            </a:extLst>
          </p:cNvPr>
          <p:cNvSpPr txBox="1"/>
          <p:nvPr/>
        </p:nvSpPr>
        <p:spPr>
          <a:xfrm>
            <a:off x="209610" y="1179447"/>
            <a:ext cx="8686800" cy="1569660"/>
          </a:xfrm>
          <a:prstGeom prst="rect">
            <a:avLst/>
          </a:prstGeom>
          <a:noFill/>
        </p:spPr>
        <p:txBody>
          <a:bodyPr wrap="square" lIns="91440" tIns="45720" rIns="91440" bIns="45720" rtlCol="0" anchor="t">
            <a:spAutoFit/>
          </a:bodyPr>
          <a:lstStyle/>
          <a:p>
            <a:pPr algn="ctr"/>
            <a:r>
              <a:rPr lang="en-US" sz="1200" b="1" dirty="0">
                <a:solidFill>
                  <a:schemeClr val="accent2">
                    <a:lumMod val="75000"/>
                  </a:schemeClr>
                </a:solidFill>
              </a:rPr>
              <a:t>CPRIT is expanding its funding for clinical trials to speed development of promising drugs and </a:t>
            </a:r>
          </a:p>
          <a:p>
            <a:pPr lvl="0" algn="ctr"/>
            <a:r>
              <a:rPr lang="en-US" sz="1200" b="1" dirty="0">
                <a:solidFill>
                  <a:schemeClr val="accent2">
                    <a:lumMod val="75000"/>
                  </a:schemeClr>
                </a:solidFill>
              </a:rPr>
              <a:t>increase patient access to groundbreaking therapies</a:t>
            </a:r>
            <a:endParaRPr lang="en-US" sz="1200" b="1" dirty="0">
              <a:solidFill>
                <a:schemeClr val="accent2">
                  <a:lumMod val="75000"/>
                </a:schemeClr>
              </a:solidFill>
              <a:cs typeface="Arial"/>
            </a:endParaRPr>
          </a:p>
          <a:p>
            <a:pPr marL="899795" lvl="2" indent="-213995">
              <a:buFont typeface="Wingdings" panose="05000000000000000000" pitchFamily="2" charset="2"/>
              <a:buChar char="Ø"/>
            </a:pPr>
            <a:endParaRPr lang="en-US" sz="1200" dirty="0">
              <a:solidFill>
                <a:schemeClr val="accent2">
                  <a:lumMod val="75000"/>
                </a:schemeClr>
              </a:solidFill>
              <a:cs typeface="Arial"/>
            </a:endParaRPr>
          </a:p>
          <a:p>
            <a:pPr marL="899795" lvl="2" indent="-213995">
              <a:buFont typeface="Wingdings" panose="05000000000000000000" pitchFamily="2" charset="2"/>
              <a:buChar char="Ø"/>
            </a:pPr>
            <a:r>
              <a:rPr lang="en-US" sz="1200" b="1" dirty="0">
                <a:solidFill>
                  <a:schemeClr val="accent2">
                    <a:lumMod val="75000"/>
                  </a:schemeClr>
                </a:solidFill>
              </a:rPr>
              <a:t>32,621 </a:t>
            </a:r>
            <a:r>
              <a:rPr lang="en-US" sz="1200" dirty="0">
                <a:solidFill>
                  <a:schemeClr val="accent2">
                    <a:lumMod val="75000"/>
                  </a:schemeClr>
                </a:solidFill>
              </a:rPr>
              <a:t>patients enrolled in </a:t>
            </a:r>
            <a:r>
              <a:rPr lang="en-US" sz="1200" b="1" dirty="0">
                <a:solidFill>
                  <a:schemeClr val="accent2">
                    <a:lumMod val="75000"/>
                  </a:schemeClr>
                </a:solidFill>
              </a:rPr>
              <a:t>197 clinical trials or studies</a:t>
            </a:r>
            <a:endParaRPr lang="en-US" sz="1200" b="1" dirty="0">
              <a:solidFill>
                <a:schemeClr val="accent2">
                  <a:lumMod val="75000"/>
                </a:schemeClr>
              </a:solidFill>
              <a:cs typeface="Arial"/>
            </a:endParaRPr>
          </a:p>
          <a:p>
            <a:pPr marL="899795" lvl="2" indent="-213995">
              <a:buFont typeface="Wingdings" panose="05000000000000000000" pitchFamily="2" charset="2"/>
              <a:buChar char="Ø"/>
            </a:pPr>
            <a:r>
              <a:rPr lang="en-US" sz="1200" b="1" dirty="0">
                <a:solidFill>
                  <a:schemeClr val="accent2">
                    <a:lumMod val="75000"/>
                  </a:schemeClr>
                </a:solidFill>
              </a:rPr>
              <a:t>43 biotech companies </a:t>
            </a:r>
            <a:r>
              <a:rPr lang="en-US" sz="1200" dirty="0">
                <a:solidFill>
                  <a:schemeClr val="accent2">
                    <a:lumMod val="75000"/>
                  </a:schemeClr>
                </a:solidFill>
              </a:rPr>
              <a:t>started, expanded, or brought to Texas; 20 of these companies are conducting active clinical trials for novel cancer diagnostics and therapies</a:t>
            </a:r>
            <a:endParaRPr lang="en-US" sz="1200" dirty="0">
              <a:solidFill>
                <a:schemeClr val="accent2">
                  <a:lumMod val="75000"/>
                </a:schemeClr>
              </a:solidFill>
              <a:cs typeface="Arial"/>
            </a:endParaRPr>
          </a:p>
          <a:p>
            <a:pPr marL="899795" lvl="2" indent="-213995">
              <a:buFont typeface="Wingdings" panose="05000000000000000000" pitchFamily="2" charset="2"/>
              <a:buChar char="Ø"/>
            </a:pPr>
            <a:r>
              <a:rPr lang="en-US" sz="1200" b="1" dirty="0">
                <a:solidFill>
                  <a:schemeClr val="accent2">
                    <a:lumMod val="75000"/>
                  </a:schemeClr>
                </a:solidFill>
              </a:rPr>
              <a:t>3 NCI Comprehensive Cancer Centers, </a:t>
            </a:r>
            <a:r>
              <a:rPr lang="en-US" sz="1200" dirty="0">
                <a:solidFill>
                  <a:schemeClr val="accent2">
                    <a:lumMod val="75000"/>
                  </a:schemeClr>
                </a:solidFill>
              </a:rPr>
              <a:t>in addition to other state-of-the-art facilities across the state, are actively conducting CPRIT-funded clinical trials</a:t>
            </a:r>
            <a:endParaRPr lang="en-US" sz="1200" dirty="0">
              <a:solidFill>
                <a:schemeClr val="accent2">
                  <a:lumMod val="75000"/>
                </a:schemeClr>
              </a:solidFill>
              <a:cs typeface="Arial"/>
            </a:endParaRPr>
          </a:p>
        </p:txBody>
      </p:sp>
      <p:sp>
        <p:nvSpPr>
          <p:cNvPr id="6" name="Arrow: Chevron 5">
            <a:extLst>
              <a:ext uri="{FF2B5EF4-FFF2-40B4-BE49-F238E27FC236}">
                <a16:creationId xmlns:a16="http://schemas.microsoft.com/office/drawing/2014/main" id="{F5090EB8-31B0-4642-8E82-EC59906ED7A2}"/>
              </a:ext>
            </a:extLst>
          </p:cNvPr>
          <p:cNvSpPr/>
          <p:nvPr/>
        </p:nvSpPr>
        <p:spPr>
          <a:xfrm>
            <a:off x="4254302" y="3768338"/>
            <a:ext cx="363474" cy="363474"/>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7" name="Arrow: Chevron 6">
            <a:extLst>
              <a:ext uri="{FF2B5EF4-FFF2-40B4-BE49-F238E27FC236}">
                <a16:creationId xmlns:a16="http://schemas.microsoft.com/office/drawing/2014/main" id="{7F361A26-3465-42B0-816D-91C29E933EE4}"/>
              </a:ext>
            </a:extLst>
          </p:cNvPr>
          <p:cNvSpPr/>
          <p:nvPr/>
        </p:nvSpPr>
        <p:spPr>
          <a:xfrm>
            <a:off x="4518006" y="3768338"/>
            <a:ext cx="363474" cy="363474"/>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2" name="TextBox 11">
            <a:extLst>
              <a:ext uri="{FF2B5EF4-FFF2-40B4-BE49-F238E27FC236}">
                <a16:creationId xmlns:a16="http://schemas.microsoft.com/office/drawing/2014/main" id="{D30483C5-B5EA-4C28-BA8D-DF91E5C315D7}"/>
              </a:ext>
            </a:extLst>
          </p:cNvPr>
          <p:cNvSpPr txBox="1"/>
          <p:nvPr/>
        </p:nvSpPr>
        <p:spPr>
          <a:xfrm>
            <a:off x="252719" y="5078389"/>
            <a:ext cx="8638562" cy="600164"/>
          </a:xfrm>
          <a:prstGeom prst="rect">
            <a:avLst/>
          </a:prstGeom>
          <a:noFill/>
        </p:spPr>
        <p:txBody>
          <a:bodyPr wrap="square" rtlCol="0">
            <a:spAutoFit/>
          </a:bodyPr>
          <a:lstStyle/>
          <a:p>
            <a:pPr algn="ctr"/>
            <a:r>
              <a:rPr lang="en-US" sz="1100" i="1">
                <a:solidFill>
                  <a:schemeClr val="accent2"/>
                </a:solidFill>
              </a:rPr>
              <a:t>AVID100 demonstrated a compelling profile in preclinical and Phase 1 clinical studies, and this significant CPRIT grant supports and accelerates development of this agent for several cancers with unmet medical needs.</a:t>
            </a:r>
            <a:endParaRPr lang="en-US" sz="1100" b="1" i="1">
              <a:solidFill>
                <a:schemeClr val="accent2"/>
              </a:solidFill>
            </a:endParaRPr>
          </a:p>
          <a:p>
            <a:pPr algn="ctr"/>
            <a:r>
              <a:rPr lang="en-US" sz="1100" b="1" i="1">
                <a:solidFill>
                  <a:schemeClr val="accent2"/>
                </a:solidFill>
              </a:rPr>
              <a:t>-Ilia A. Tikhomirov, CEO of Formation Biologics, on their novel cancer drug AVID100</a:t>
            </a:r>
          </a:p>
        </p:txBody>
      </p:sp>
      <p:sp>
        <p:nvSpPr>
          <p:cNvPr id="3" name="TextBox 2">
            <a:extLst>
              <a:ext uri="{FF2B5EF4-FFF2-40B4-BE49-F238E27FC236}">
                <a16:creationId xmlns:a16="http://schemas.microsoft.com/office/drawing/2014/main" id="{E3D6644A-E8AB-4D0A-AF15-E46F3E337299}"/>
              </a:ext>
            </a:extLst>
          </p:cNvPr>
          <p:cNvSpPr txBox="1"/>
          <p:nvPr/>
        </p:nvSpPr>
        <p:spPr>
          <a:xfrm>
            <a:off x="7298871" y="6255797"/>
            <a:ext cx="1229669" cy="276999"/>
          </a:xfrm>
          <a:prstGeom prst="rect">
            <a:avLst/>
          </a:prstGeom>
          <a:noFill/>
        </p:spPr>
        <p:txBody>
          <a:bodyPr wrap="square" rtlCol="0" anchor="t">
            <a:spAutoFit/>
          </a:bodyPr>
          <a:lstStyle/>
          <a:p>
            <a:r>
              <a:rPr lang="en-US" sz="1200" dirty="0">
                <a:solidFill>
                  <a:srgbClr val="936C26"/>
                </a:solidFill>
              </a:rPr>
              <a:t>February 2022</a:t>
            </a:r>
          </a:p>
        </p:txBody>
      </p:sp>
      <p:sp>
        <p:nvSpPr>
          <p:cNvPr id="8" name="TextBox 7">
            <a:extLst>
              <a:ext uri="{FF2B5EF4-FFF2-40B4-BE49-F238E27FC236}">
                <a16:creationId xmlns:a16="http://schemas.microsoft.com/office/drawing/2014/main" id="{3BF5BAA1-E9AE-41BF-A33C-92E9F8F9EF2F}"/>
              </a:ext>
            </a:extLst>
          </p:cNvPr>
          <p:cNvSpPr txBox="1"/>
          <p:nvPr/>
        </p:nvSpPr>
        <p:spPr>
          <a:xfrm>
            <a:off x="8669216" y="6509713"/>
            <a:ext cx="460164" cy="276999"/>
          </a:xfrm>
          <a:prstGeom prst="rect">
            <a:avLst/>
          </a:prstGeom>
          <a:noFill/>
        </p:spPr>
        <p:txBody>
          <a:bodyPr wrap="square" rtlCol="0">
            <a:spAutoFit/>
          </a:bodyPr>
          <a:lstStyle/>
          <a:p>
            <a:r>
              <a:rPr lang="en-US" sz="1200"/>
              <a:t>23</a:t>
            </a:r>
          </a:p>
        </p:txBody>
      </p:sp>
    </p:spTree>
    <p:extLst>
      <p:ext uri="{BB962C8B-B14F-4D97-AF65-F5344CB8AC3E}">
        <p14:creationId xmlns:p14="http://schemas.microsoft.com/office/powerpoint/2010/main" val="3214327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9609" y="188781"/>
            <a:ext cx="8311023" cy="369332"/>
          </a:xfrm>
          <a:prstGeom prst="rect">
            <a:avLst/>
          </a:prstGeom>
        </p:spPr>
        <p:txBody>
          <a:bodyPr vert="horz" wrap="square" lIns="0" tIns="0" rIns="0" bIns="0" rtlCol="0">
            <a:spAutoFit/>
          </a:bodyPr>
          <a:lstStyle/>
          <a:p>
            <a:pPr marL="11206" lvl="0" defTabSz="806867">
              <a:defRPr/>
            </a:pPr>
            <a:r>
              <a:rPr lang="en-US" sz="2400" b="1">
                <a:solidFill>
                  <a:srgbClr val="984807"/>
                </a:solidFill>
              </a:rPr>
              <a:t>Expanding Capabilities and Expediting Innovation : Core Facilities </a:t>
            </a:r>
            <a:endParaRPr kumimoji="0" sz="2400" b="1" i="0" u="none" strike="noStrike" kern="1200" cap="none" spc="0" normalizeH="0" baseline="0" noProof="0">
              <a:ln>
                <a:noFill/>
              </a:ln>
              <a:solidFill>
                <a:srgbClr val="984807"/>
              </a:solidFill>
              <a:effectLst/>
              <a:uLnTx/>
              <a:uFillTx/>
              <a:latin typeface="Arial"/>
              <a:cs typeface="Arial"/>
            </a:endParaRPr>
          </a:p>
        </p:txBody>
      </p:sp>
      <p:sp>
        <p:nvSpPr>
          <p:cNvPr id="4" name="object 4"/>
          <p:cNvSpPr txBox="1"/>
          <p:nvPr/>
        </p:nvSpPr>
        <p:spPr>
          <a:xfrm>
            <a:off x="480498" y="1389846"/>
            <a:ext cx="5961604" cy="692369"/>
          </a:xfrm>
          <a:prstGeom prst="rect">
            <a:avLst/>
          </a:prstGeom>
        </p:spPr>
        <p:txBody>
          <a:bodyPr vert="horz" wrap="square" lIns="0" tIns="0" rIns="0" bIns="0" rtlCol="0">
            <a:spAutoFit/>
          </a:bodyPr>
          <a:lstStyle/>
          <a:p>
            <a:pPr marL="11206" marR="0" lvl="0" indent="0" defTabSz="806867" rtl="0" eaLnBrk="1" fontAlgn="auto" latinLnBrk="0" hangingPunct="1">
              <a:lnSpc>
                <a:spcPct val="100000"/>
              </a:lnSpc>
              <a:spcBef>
                <a:spcPts val="31"/>
              </a:spcBef>
              <a:spcAft>
                <a:spcPts val="0"/>
              </a:spcAft>
              <a:buClrTx/>
              <a:buSzTx/>
              <a:buFontTx/>
              <a:buNone/>
              <a:tabLst/>
              <a:defRPr/>
            </a:pPr>
            <a:endParaRPr kumimoji="0" lang="en-US" sz="794" b="0" i="0" u="none" strike="noStrike" kern="1200" cap="none" spc="0" normalizeH="0" baseline="0" noProof="0">
              <a:ln>
                <a:noFill/>
              </a:ln>
              <a:solidFill>
                <a:prstClr val="black"/>
              </a:solidFill>
              <a:effectLst/>
              <a:uLnTx/>
              <a:uFillTx/>
              <a:latin typeface="Calibri"/>
              <a:ea typeface="+mn-ea"/>
              <a:cs typeface="+mn-cs"/>
            </a:endParaRPr>
          </a:p>
          <a:p>
            <a:pPr marL="11206" marR="0" lvl="0" indent="0" defTabSz="806867" rtl="0" eaLnBrk="1" fontAlgn="auto" latinLnBrk="0" hangingPunct="1">
              <a:lnSpc>
                <a:spcPct val="100000"/>
              </a:lnSpc>
              <a:spcBef>
                <a:spcPts val="31"/>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Provides consultation, instrumentation, technical support and data analysis for cancer research projects focused on metabolomics and proteomics – the study of global changes in cellular metabolites and proteins. </a:t>
            </a:r>
            <a:endParaRPr kumimoji="0" sz="123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object 7"/>
          <p:cNvSpPr txBox="1"/>
          <p:nvPr/>
        </p:nvSpPr>
        <p:spPr>
          <a:xfrm>
            <a:off x="655096" y="3195708"/>
            <a:ext cx="3563469" cy="692434"/>
          </a:xfrm>
          <a:prstGeom prst="rect">
            <a:avLst/>
          </a:prstGeom>
        </p:spPr>
        <p:txBody>
          <a:bodyPr vert="horz" wrap="square" lIns="0" tIns="0" rIns="0" bIns="0" rtlCol="0" anchor="t">
            <a:spAutoFit/>
          </a:bodyPr>
          <a:lstStyle/>
          <a:p>
            <a:pPr marL="161925" marR="4445" indent="-151130" defTabSz="806867">
              <a:lnSpc>
                <a:spcPct val="104299"/>
              </a:lnSpc>
              <a:buFont typeface="Wingdings" panose="05000000000000000000" pitchFamily="2" charset="2"/>
              <a:buChar char="Ø"/>
              <a:defRPr/>
            </a:pPr>
            <a:r>
              <a:rPr kumimoji="0" lang="en-US" sz="1100" b="1" i="0" u="none" strike="noStrike" kern="1200" cap="none" spc="44" normalizeH="0" baseline="0" noProof="0" dirty="0">
                <a:ln>
                  <a:noFill/>
                </a:ln>
                <a:solidFill>
                  <a:srgbClr val="774108"/>
                </a:solidFill>
                <a:effectLst/>
                <a:uLnTx/>
                <a:uFillTx/>
                <a:latin typeface="Arial"/>
                <a:ea typeface="+mn-ea"/>
                <a:cs typeface="Arial"/>
              </a:rPr>
              <a:t>82 new cancer research grants totaling more than $96</a:t>
            </a:r>
            <a:r>
              <a:rPr lang="en-US" sz="1100" b="1" spc="44" dirty="0">
                <a:solidFill>
                  <a:srgbClr val="774108"/>
                </a:solidFill>
                <a:latin typeface="Arial"/>
                <a:cs typeface="Arial"/>
              </a:rPr>
              <a:t>M </a:t>
            </a:r>
            <a:r>
              <a:rPr kumimoji="0" lang="en-US" sz="1100" b="1" i="0" u="none" strike="noStrike" kern="1200" cap="none" spc="44" normalizeH="0" baseline="0" noProof="0" dirty="0">
                <a:ln>
                  <a:noFill/>
                </a:ln>
                <a:solidFill>
                  <a:srgbClr val="774108"/>
                </a:solidFill>
                <a:effectLst/>
                <a:uLnTx/>
                <a:uFillTx/>
                <a:latin typeface="Arial"/>
                <a:ea typeface="+mn-ea"/>
                <a:cs typeface="Arial"/>
              </a:rPr>
              <a:t>from agencies such as NIH, DOD, and ACS have resulted from preliminary data generated by the Core Facility.</a:t>
            </a:r>
            <a:r>
              <a:rPr lang="en-US" sz="1100" b="1" spc="44" dirty="0">
                <a:solidFill>
                  <a:srgbClr val="774108"/>
                </a:solidFill>
                <a:latin typeface="Arial"/>
                <a:cs typeface="Arial"/>
              </a:rPr>
              <a:t> </a:t>
            </a:r>
            <a:endParaRPr lang="en-US" sz="1147" b="1" i="0" u="none" strike="noStrike" kern="1200" cap="none" spc="0" normalizeH="0" baseline="0" noProof="0" dirty="0">
              <a:ln>
                <a:noFill/>
              </a:ln>
              <a:solidFill>
                <a:prstClr val="black"/>
              </a:solidFill>
              <a:effectLst/>
              <a:uLnTx/>
              <a:uFillTx/>
              <a:latin typeface="Arial"/>
              <a:cs typeface="Arial"/>
            </a:endParaRPr>
          </a:p>
        </p:txBody>
      </p:sp>
      <p:sp>
        <p:nvSpPr>
          <p:cNvPr id="8" name="object 8"/>
          <p:cNvSpPr txBox="1"/>
          <p:nvPr/>
        </p:nvSpPr>
        <p:spPr>
          <a:xfrm>
            <a:off x="480498" y="889735"/>
            <a:ext cx="4723505" cy="845231"/>
          </a:xfrm>
          <a:prstGeom prst="rect">
            <a:avLst/>
          </a:prstGeom>
        </p:spPr>
        <p:txBody>
          <a:bodyPr vert="horz" wrap="square" lIns="0" tIns="0" rIns="0" bIns="0" rtlCol="0">
            <a:spAutoFit/>
          </a:bodyPr>
          <a:lstStyle/>
          <a:p>
            <a:pPr marL="470672" marR="4483" indent="-460025" defTabSz="806867">
              <a:lnSpc>
                <a:spcPct val="101899"/>
              </a:lnSpc>
              <a:defRPr/>
            </a:pPr>
            <a:r>
              <a:rPr kumimoji="0" lang="en-US" sz="1368" b="1" i="1" u="none" strike="noStrike" kern="1200" cap="none" spc="35" normalizeH="0" baseline="0" noProof="0">
                <a:ln>
                  <a:noFill/>
                </a:ln>
                <a:solidFill>
                  <a:srgbClr val="051A56"/>
                </a:solidFill>
                <a:effectLst/>
                <a:uLnTx/>
                <a:uFillTx/>
                <a:latin typeface="Arial"/>
                <a:ea typeface="+mn-ea"/>
                <a:cs typeface="Arial"/>
              </a:rPr>
              <a:t>“Proteomics &amp; Metabolomics Core </a:t>
            </a:r>
            <a:r>
              <a:rPr lang="en-US" sz="1368" b="1" i="1" spc="35">
                <a:solidFill>
                  <a:srgbClr val="051A56"/>
                </a:solidFill>
                <a:latin typeface="Arial"/>
                <a:cs typeface="Arial"/>
              </a:rPr>
              <a:t>Facility” </a:t>
            </a:r>
          </a:p>
          <a:p>
            <a:pPr marL="470672" marR="4483" indent="-460025" defTabSz="806867">
              <a:lnSpc>
                <a:spcPct val="101899"/>
              </a:lnSpc>
              <a:defRPr/>
            </a:pPr>
            <a:r>
              <a:rPr lang="en-US" sz="1368" b="1" i="1" spc="35">
                <a:solidFill>
                  <a:srgbClr val="051A56"/>
                </a:solidFill>
                <a:latin typeface="Arial"/>
                <a:cs typeface="Arial"/>
              </a:rPr>
              <a:t> Baylor College of Medicine,</a:t>
            </a:r>
            <a:r>
              <a:rPr lang="en-US" sz="1400" spc="4">
                <a:solidFill>
                  <a:srgbClr val="774108"/>
                </a:solidFill>
                <a:latin typeface="Arial"/>
                <a:cs typeface="Arial"/>
              </a:rPr>
              <a:t> CPRIT</a:t>
            </a:r>
            <a:r>
              <a:rPr lang="en-US" sz="1400" spc="-35">
                <a:solidFill>
                  <a:srgbClr val="774108"/>
                </a:solidFill>
                <a:latin typeface="Arial"/>
                <a:cs typeface="Arial"/>
              </a:rPr>
              <a:t> </a:t>
            </a:r>
            <a:r>
              <a:rPr lang="en-US" sz="1400">
                <a:solidFill>
                  <a:srgbClr val="774108"/>
                </a:solidFill>
                <a:latin typeface="Arial"/>
                <a:cs typeface="Arial"/>
              </a:rPr>
              <a:t>Award: </a:t>
            </a:r>
            <a:r>
              <a:rPr lang="en-US" sz="1400" spc="-150">
                <a:solidFill>
                  <a:srgbClr val="774108"/>
                </a:solidFill>
                <a:latin typeface="Arial"/>
                <a:cs typeface="Arial"/>
              </a:rPr>
              <a:t> </a:t>
            </a:r>
            <a:r>
              <a:rPr lang="en-US" sz="1400" b="1" i="1" spc="9">
                <a:solidFill>
                  <a:srgbClr val="774108"/>
                </a:solidFill>
                <a:latin typeface="Arial"/>
                <a:cs typeface="Arial"/>
              </a:rPr>
              <a:t>$6,000,000</a:t>
            </a:r>
            <a:endParaRPr lang="en-US" sz="1400" b="1">
              <a:solidFill>
                <a:prstClr val="black"/>
              </a:solidFill>
              <a:latin typeface="Arial"/>
              <a:cs typeface="Arial"/>
            </a:endParaRPr>
          </a:p>
          <a:p>
            <a:pPr marL="470672" marR="4483" indent="-460025" defTabSz="806867">
              <a:lnSpc>
                <a:spcPct val="101899"/>
              </a:lnSpc>
              <a:defRPr/>
            </a:pPr>
            <a:endParaRPr lang="en-US" sz="1368" b="1" i="1" spc="35">
              <a:solidFill>
                <a:srgbClr val="051A56"/>
              </a:solidFill>
              <a:latin typeface="Arial"/>
              <a:cs typeface="Arial"/>
            </a:endParaRPr>
          </a:p>
          <a:p>
            <a:pPr marL="470672" marR="4483" lvl="0" indent="-460025" algn="r" defTabSz="806867" rtl="0" eaLnBrk="1" fontAlgn="auto" latinLnBrk="0" hangingPunct="1">
              <a:lnSpc>
                <a:spcPct val="101899"/>
              </a:lnSpc>
              <a:spcBef>
                <a:spcPts val="0"/>
              </a:spcBef>
              <a:spcAft>
                <a:spcPts val="0"/>
              </a:spcAft>
              <a:buClrTx/>
              <a:buSzTx/>
              <a:buFontTx/>
              <a:buNone/>
              <a:tabLst/>
              <a:defRPr/>
            </a:pPr>
            <a:r>
              <a:rPr kumimoji="0" lang="en-US" sz="1368" b="1" i="1" u="none" strike="noStrike" kern="1200" cap="none" spc="35" normalizeH="0" baseline="0" noProof="0">
                <a:ln>
                  <a:noFill/>
                </a:ln>
                <a:solidFill>
                  <a:srgbClr val="051A56"/>
                </a:solidFill>
                <a:effectLst/>
                <a:uLnTx/>
                <a:uFillTx/>
                <a:latin typeface="Arial"/>
                <a:ea typeface="+mn-ea"/>
                <a:cs typeface="Arial"/>
              </a:rPr>
              <a:t>”</a:t>
            </a:r>
          </a:p>
        </p:txBody>
      </p:sp>
      <p:sp>
        <p:nvSpPr>
          <p:cNvPr id="10" name="object 10"/>
          <p:cNvSpPr txBox="1"/>
          <p:nvPr/>
        </p:nvSpPr>
        <p:spPr>
          <a:xfrm>
            <a:off x="4908177" y="3178384"/>
            <a:ext cx="3706459" cy="741485"/>
          </a:xfrm>
          <a:prstGeom prst="rect">
            <a:avLst/>
          </a:prstGeom>
        </p:spPr>
        <p:txBody>
          <a:bodyPr vert="horz" wrap="square" lIns="0" tIns="0" rIns="0" bIns="0" rtlCol="0">
            <a:spAutoFit/>
          </a:bodyPr>
          <a:lstStyle/>
          <a:p>
            <a:pPr marL="162494" marR="4483" lvl="0" indent="-151287" algn="l" defTabSz="806867" rtl="0" eaLnBrk="1" fontAlgn="auto" latinLnBrk="0" hangingPunct="1">
              <a:lnSpc>
                <a:spcPct val="104700"/>
              </a:lnSpc>
              <a:spcBef>
                <a:spcPts val="0"/>
              </a:spcBef>
              <a:spcAft>
                <a:spcPts val="0"/>
              </a:spcAft>
              <a:buClrTx/>
              <a:buSzTx/>
              <a:buFont typeface="Wingdings" panose="05000000000000000000" pitchFamily="2" charset="2"/>
              <a:buChar char="Ø"/>
              <a:tabLst/>
              <a:defRPr/>
            </a:pPr>
            <a:r>
              <a:rPr kumimoji="0" lang="en-US" sz="1147" b="1" i="0" u="none" strike="noStrike" kern="1200" cap="none" spc="40" normalizeH="0" baseline="0" noProof="0">
                <a:ln>
                  <a:noFill/>
                </a:ln>
                <a:solidFill>
                  <a:srgbClr val="774108"/>
                </a:solidFill>
                <a:effectLst/>
                <a:uLnTx/>
                <a:uFillTx/>
                <a:latin typeface="Arial"/>
                <a:ea typeface="+mn-ea"/>
                <a:cs typeface="Arial"/>
              </a:rPr>
              <a:t>A center of excellence with high-end instrumentation and state-of-the-art technologies for discovery of protein and metabolic networks relating to cancer. </a:t>
            </a:r>
            <a:endParaRPr kumimoji="0" sz="1147" b="1"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txBox="1"/>
          <p:nvPr/>
        </p:nvSpPr>
        <p:spPr>
          <a:xfrm>
            <a:off x="666974" y="4090384"/>
            <a:ext cx="3563469" cy="363689"/>
          </a:xfrm>
          <a:prstGeom prst="rect">
            <a:avLst/>
          </a:prstGeom>
        </p:spPr>
        <p:txBody>
          <a:bodyPr vert="horz" wrap="square" lIns="0" tIns="0" rIns="0" bIns="0" rtlCol="0">
            <a:spAutoFit/>
          </a:bodyPr>
          <a:lstStyle/>
          <a:p>
            <a:pPr marL="162494" marR="4483" lvl="0" indent="-151287" algn="l" defTabSz="806867" rtl="0" eaLnBrk="1" fontAlgn="auto" latinLnBrk="0" hangingPunct="1">
              <a:lnSpc>
                <a:spcPct val="103499"/>
              </a:lnSpc>
              <a:spcBef>
                <a:spcPts val="0"/>
              </a:spcBef>
              <a:spcAft>
                <a:spcPts val="0"/>
              </a:spcAft>
              <a:buClrTx/>
              <a:buSzTx/>
              <a:buFont typeface="Wingdings" panose="05000000000000000000" pitchFamily="2" charset="2"/>
              <a:buChar char="Ø"/>
              <a:tabLst/>
              <a:defRPr/>
            </a:pPr>
            <a:r>
              <a:rPr kumimoji="0" lang="en-US" sz="1147" b="1" i="0" u="none" strike="noStrike" kern="1200" cap="none" spc="9" normalizeH="0" baseline="0" noProof="0" dirty="0">
                <a:ln>
                  <a:noFill/>
                </a:ln>
                <a:solidFill>
                  <a:srgbClr val="774108"/>
                </a:solidFill>
                <a:effectLst/>
                <a:uLnTx/>
                <a:uFillTx/>
                <a:latin typeface="Arial"/>
                <a:ea typeface="+mn-ea"/>
                <a:cs typeface="Arial"/>
              </a:rPr>
              <a:t>The Core Facility has supported the projects of more than 110 different cancer researchers </a:t>
            </a:r>
            <a:endParaRPr kumimoji="0" sz="1147" b="1" i="0" u="none" strike="noStrike" kern="1200" cap="none" spc="0" normalizeH="0" baseline="0" noProof="0" dirty="0">
              <a:ln>
                <a:noFill/>
              </a:ln>
              <a:solidFill>
                <a:prstClr val="black"/>
              </a:solidFill>
              <a:effectLst/>
              <a:uLnTx/>
              <a:uFillTx/>
              <a:latin typeface="Arial"/>
              <a:ea typeface="+mn-ea"/>
              <a:cs typeface="Arial"/>
            </a:endParaRPr>
          </a:p>
        </p:txBody>
      </p:sp>
      <p:sp>
        <p:nvSpPr>
          <p:cNvPr id="12" name="object 12"/>
          <p:cNvSpPr txBox="1"/>
          <p:nvPr/>
        </p:nvSpPr>
        <p:spPr>
          <a:xfrm>
            <a:off x="4926106" y="4064937"/>
            <a:ext cx="3714527" cy="909223"/>
          </a:xfrm>
          <a:prstGeom prst="rect">
            <a:avLst/>
          </a:prstGeom>
        </p:spPr>
        <p:txBody>
          <a:bodyPr vert="horz" wrap="square" lIns="0" tIns="0" rIns="0" bIns="0" rtlCol="0">
            <a:spAutoFit/>
          </a:bodyPr>
          <a:lstStyle/>
          <a:p>
            <a:pPr marL="161934" marR="4483" lvl="0" indent="-151287" algn="l" defTabSz="806867" rtl="0" eaLnBrk="1" fontAlgn="auto" latinLnBrk="0" hangingPunct="1">
              <a:lnSpc>
                <a:spcPct val="103499"/>
              </a:lnSpc>
              <a:spcBef>
                <a:spcPts val="0"/>
              </a:spcBef>
              <a:spcAft>
                <a:spcPts val="0"/>
              </a:spcAft>
              <a:buClrTx/>
              <a:buSzTx/>
              <a:buFont typeface="Wingdings" panose="05000000000000000000" pitchFamily="2" charset="2"/>
              <a:buChar char="Ø"/>
              <a:tabLst/>
              <a:defRPr/>
            </a:pPr>
            <a:r>
              <a:rPr kumimoji="0" lang="en-US" sz="1147" b="1" i="0" u="none" strike="noStrike" kern="1200" cap="none" spc="49" normalizeH="0" baseline="0" noProof="0">
                <a:ln>
                  <a:noFill/>
                </a:ln>
                <a:solidFill>
                  <a:srgbClr val="774108"/>
                </a:solidFill>
                <a:effectLst/>
                <a:uLnTx/>
                <a:uFillTx/>
                <a:latin typeface="Arial"/>
                <a:ea typeface="+mn-ea"/>
                <a:cs typeface="Arial"/>
              </a:rPr>
              <a:t>Research discoveries include identification of novel drivers of different cancer subtypes, resistance mechanisms to enable development of alternative therapies, and new therapeutic targets for drug development. </a:t>
            </a:r>
            <a:endParaRPr kumimoji="0" sz="1147" b="1"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1"/>
          <p:cNvSpPr txBox="1"/>
          <p:nvPr/>
        </p:nvSpPr>
        <p:spPr>
          <a:xfrm>
            <a:off x="655096" y="4681849"/>
            <a:ext cx="3563469" cy="337272"/>
          </a:xfrm>
          <a:prstGeom prst="rect">
            <a:avLst/>
          </a:prstGeom>
        </p:spPr>
        <p:txBody>
          <a:bodyPr vert="horz" wrap="square" lIns="0" tIns="0" rIns="0" bIns="0" rtlCol="0" anchor="t">
            <a:spAutoFit/>
          </a:bodyPr>
          <a:lstStyle/>
          <a:p>
            <a:pPr marL="161925" marR="4445" lvl="0" indent="-151130" algn="l" defTabSz="806867" rtl="0" eaLnBrk="1" fontAlgn="auto" latinLnBrk="0" hangingPunct="1">
              <a:lnSpc>
                <a:spcPct val="103499"/>
              </a:lnSpc>
              <a:spcBef>
                <a:spcPts val="0"/>
              </a:spcBef>
              <a:spcAft>
                <a:spcPts val="0"/>
              </a:spcAft>
              <a:buClrTx/>
              <a:buSzTx/>
              <a:buFont typeface="Wingdings" panose="05000000000000000000" pitchFamily="2" charset="2"/>
              <a:buChar char="Ø"/>
              <a:tabLst/>
              <a:defRPr/>
            </a:pPr>
            <a:r>
              <a:rPr kumimoji="0" lang="en-US" sz="1100" b="1" i="0" u="none" strike="noStrike" kern="1200" cap="none" spc="9" normalizeH="0" baseline="0" noProof="0" dirty="0">
                <a:ln>
                  <a:noFill/>
                </a:ln>
                <a:solidFill>
                  <a:srgbClr val="774108"/>
                </a:solidFill>
                <a:effectLst/>
                <a:uLnTx/>
                <a:uFillTx/>
                <a:latin typeface="Arial"/>
                <a:ea typeface="+mn-ea"/>
                <a:cs typeface="Arial"/>
              </a:rPr>
              <a:t>More </a:t>
            </a:r>
            <a:r>
              <a:rPr kumimoji="0" lang="en-US" sz="1100" b="1" i="0" u="none" strike="noStrike" kern="1200" cap="none" spc="9" normalizeH="0" baseline="0" noProof="0">
                <a:ln>
                  <a:noFill/>
                </a:ln>
                <a:solidFill>
                  <a:srgbClr val="774108"/>
                </a:solidFill>
                <a:effectLst/>
                <a:uLnTx/>
                <a:uFillTx/>
                <a:latin typeface="Arial"/>
                <a:ea typeface="+mn-ea"/>
                <a:cs typeface="Arial"/>
              </a:rPr>
              <a:t>than 124 </a:t>
            </a:r>
            <a:r>
              <a:rPr kumimoji="0" lang="en-US" sz="1100" b="1" i="0" u="none" strike="noStrike" kern="1200" cap="none" spc="9" normalizeH="0" baseline="0" noProof="0" dirty="0">
                <a:ln>
                  <a:noFill/>
                </a:ln>
                <a:solidFill>
                  <a:srgbClr val="774108"/>
                </a:solidFill>
                <a:effectLst/>
                <a:uLnTx/>
                <a:uFillTx/>
                <a:latin typeface="Arial"/>
                <a:ea typeface="+mn-ea"/>
                <a:cs typeface="Arial"/>
              </a:rPr>
              <a:t>high impact publications in top tier journals including </a:t>
            </a:r>
            <a:r>
              <a:rPr kumimoji="0" lang="en-US" sz="1100" b="1" i="1" u="none" strike="noStrike" kern="1200" cap="none" spc="9" normalizeH="0" baseline="0" noProof="0" dirty="0">
                <a:ln>
                  <a:noFill/>
                </a:ln>
                <a:solidFill>
                  <a:srgbClr val="774108"/>
                </a:solidFill>
                <a:effectLst/>
                <a:uLnTx/>
                <a:uFillTx/>
                <a:latin typeface="Arial"/>
                <a:ea typeface="+mn-ea"/>
                <a:cs typeface="Arial"/>
              </a:rPr>
              <a:t>Cell, Science</a:t>
            </a:r>
            <a:r>
              <a:rPr kumimoji="0" lang="en-US" sz="1100" b="1" i="0" u="none" strike="noStrike" kern="1200" cap="none" spc="9" normalizeH="0" baseline="0" noProof="0" dirty="0">
                <a:ln>
                  <a:noFill/>
                </a:ln>
                <a:solidFill>
                  <a:srgbClr val="774108"/>
                </a:solidFill>
                <a:effectLst/>
                <a:uLnTx/>
                <a:uFillTx/>
                <a:latin typeface="Arial"/>
                <a:ea typeface="+mn-ea"/>
                <a:cs typeface="Arial"/>
              </a:rPr>
              <a:t>, and </a:t>
            </a:r>
            <a:r>
              <a:rPr kumimoji="0" lang="en-US" sz="1100" b="1" i="1" u="none" strike="noStrike" kern="1200" cap="none" spc="9" normalizeH="0" baseline="0" noProof="0" dirty="0">
                <a:ln>
                  <a:noFill/>
                </a:ln>
                <a:solidFill>
                  <a:srgbClr val="774108"/>
                </a:solidFill>
                <a:effectLst/>
                <a:uLnTx/>
                <a:uFillTx/>
                <a:latin typeface="Arial"/>
                <a:ea typeface="+mn-ea"/>
                <a:cs typeface="Arial"/>
              </a:rPr>
              <a:t>Nature.</a:t>
            </a:r>
            <a:endParaRPr lang="en-US" sz="1100" b="1" i="0" u="none" strike="noStrike" kern="1200" cap="none" spc="0" normalizeH="0" baseline="0" noProof="0" dirty="0">
              <a:ln>
                <a:noFill/>
              </a:ln>
              <a:solidFill>
                <a:prstClr val="black"/>
              </a:solidFill>
              <a:effectLst/>
              <a:uLnTx/>
              <a:uFillTx/>
              <a:latin typeface="Arial"/>
              <a:cs typeface="Arial"/>
            </a:endParaRPr>
          </a:p>
        </p:txBody>
      </p:sp>
      <p:sp>
        <p:nvSpPr>
          <p:cNvPr id="17" name="object 11"/>
          <p:cNvSpPr txBox="1"/>
          <p:nvPr/>
        </p:nvSpPr>
        <p:spPr>
          <a:xfrm>
            <a:off x="2902398" y="5230159"/>
            <a:ext cx="5747200" cy="1238031"/>
          </a:xfrm>
          <a:prstGeom prst="rect">
            <a:avLst/>
          </a:prstGeom>
        </p:spPr>
        <p:txBody>
          <a:bodyPr vert="horz" wrap="square" lIns="0" tIns="0" rIns="0" bIns="0" rtlCol="0">
            <a:spAutoFit/>
          </a:bodyPr>
          <a:lstStyle/>
          <a:p>
            <a:pPr marL="11206" marR="4483" lvl="0" indent="0" algn="l" defTabSz="806867" rtl="0" eaLnBrk="1" fontAlgn="auto" latinLnBrk="0" hangingPunct="1">
              <a:lnSpc>
                <a:spcPct val="103499"/>
              </a:lnSpc>
              <a:spcBef>
                <a:spcPts val="0"/>
              </a:spcBef>
              <a:spcAft>
                <a:spcPts val="0"/>
              </a:spcAft>
              <a:buClrTx/>
              <a:buSzTx/>
              <a:buFontTx/>
              <a:buNone/>
              <a:tabLst/>
              <a:defRPr/>
            </a:pPr>
            <a:r>
              <a:rPr kumimoji="0" lang="en-US" sz="1015" b="1" i="0" u="none" strike="noStrike" kern="1200" cap="none" spc="9" normalizeH="0" baseline="0" noProof="0">
                <a:ln>
                  <a:noFill/>
                </a:ln>
                <a:solidFill>
                  <a:srgbClr val="1F497D">
                    <a:lumMod val="75000"/>
                  </a:srgbClr>
                </a:solidFill>
                <a:effectLst/>
                <a:uLnTx/>
                <a:uFillTx/>
                <a:latin typeface="Arial"/>
                <a:ea typeface="+mn-ea"/>
                <a:cs typeface="Arial"/>
              </a:rPr>
              <a:t>“Discoveries have begun to lead to development of drugs to novel therapeutic targets.  As the Core Facility matures, we anticipate more of these outcomes including clinical studies designed to improve treatments and well-being of patients.  None of the above accomplishments would have been possible without CPRIT support.”</a:t>
            </a:r>
          </a:p>
          <a:p>
            <a:pPr marL="11206" marR="4483" lvl="0" indent="0" algn="l" defTabSz="806867" rtl="0" eaLnBrk="1" fontAlgn="auto" latinLnBrk="0" hangingPunct="1">
              <a:lnSpc>
                <a:spcPct val="103499"/>
              </a:lnSpc>
              <a:spcBef>
                <a:spcPts val="0"/>
              </a:spcBef>
              <a:spcAft>
                <a:spcPts val="0"/>
              </a:spcAft>
              <a:buClrTx/>
              <a:buSzTx/>
              <a:buFontTx/>
              <a:buNone/>
              <a:tabLst/>
              <a:defRPr/>
            </a:pPr>
            <a:endParaRPr kumimoji="0" lang="en-US" sz="706" b="1" i="0" u="none" strike="noStrike" kern="1200" cap="none" spc="9" normalizeH="0" baseline="0" noProof="0">
              <a:ln>
                <a:noFill/>
              </a:ln>
              <a:solidFill>
                <a:srgbClr val="1F497D">
                  <a:lumMod val="75000"/>
                </a:srgbClr>
              </a:solidFill>
              <a:effectLst/>
              <a:uLnTx/>
              <a:uFillTx/>
              <a:latin typeface="Arial"/>
              <a:ea typeface="+mn-ea"/>
              <a:cs typeface="Arial"/>
            </a:endParaRPr>
          </a:p>
          <a:p>
            <a:pPr marL="11206" marR="4483" lvl="0" indent="0" algn="r" defTabSz="806867" rtl="0" eaLnBrk="1" fontAlgn="auto" latinLnBrk="0" hangingPunct="1">
              <a:lnSpc>
                <a:spcPct val="103499"/>
              </a:lnSpc>
              <a:spcBef>
                <a:spcPts val="0"/>
              </a:spcBef>
              <a:spcAft>
                <a:spcPts val="0"/>
              </a:spcAft>
              <a:buClrTx/>
              <a:buSzTx/>
              <a:buFontTx/>
              <a:buNone/>
              <a:tabLst/>
              <a:defRPr/>
            </a:pPr>
            <a:r>
              <a:rPr kumimoji="0" lang="en-US" sz="1015" b="1" i="1" u="none" strike="noStrike" kern="1200" cap="none" spc="0" normalizeH="0" baseline="0" noProof="0">
                <a:ln>
                  <a:noFill/>
                </a:ln>
                <a:solidFill>
                  <a:srgbClr val="1F497D">
                    <a:lumMod val="75000"/>
                  </a:srgbClr>
                </a:solidFill>
                <a:effectLst/>
                <a:uLnTx/>
                <a:uFillTx/>
                <a:latin typeface="Arial"/>
                <a:ea typeface="+mn-ea"/>
                <a:cs typeface="Arial"/>
              </a:rPr>
              <a:t>Dean P. Edwards, Ph.D., Principal Investigator</a:t>
            </a:r>
          </a:p>
          <a:p>
            <a:pPr marL="11206" marR="4483" lvl="0" indent="0" algn="r" defTabSz="806867" rtl="0" eaLnBrk="1" fontAlgn="auto" latinLnBrk="0" hangingPunct="1">
              <a:lnSpc>
                <a:spcPct val="103499"/>
              </a:lnSpc>
              <a:spcBef>
                <a:spcPts val="0"/>
              </a:spcBef>
              <a:spcAft>
                <a:spcPts val="0"/>
              </a:spcAft>
              <a:buClrTx/>
              <a:buSzTx/>
              <a:buFontTx/>
              <a:buNone/>
              <a:tabLst/>
              <a:defRPr/>
            </a:pPr>
            <a:r>
              <a:rPr kumimoji="0" lang="en-US" sz="1015" b="1" i="1" u="none" strike="noStrike" kern="1200" cap="none" spc="0" normalizeH="0" baseline="0" noProof="0">
                <a:ln>
                  <a:noFill/>
                </a:ln>
                <a:solidFill>
                  <a:srgbClr val="1F497D">
                    <a:lumMod val="75000"/>
                  </a:srgbClr>
                </a:solidFill>
                <a:effectLst/>
                <a:uLnTx/>
                <a:uFillTx/>
                <a:latin typeface="Arial"/>
                <a:ea typeface="+mn-ea"/>
                <a:cs typeface="Arial"/>
              </a:rPr>
              <a:t>Professor, Molecular &amp; Cellular Biology and Pathology &amp; Immunology</a:t>
            </a:r>
          </a:p>
          <a:p>
            <a:pPr marL="11206" marR="4483" lvl="0" indent="0" algn="r" defTabSz="806867" rtl="0" eaLnBrk="1" fontAlgn="auto" latinLnBrk="0" hangingPunct="1">
              <a:lnSpc>
                <a:spcPct val="103499"/>
              </a:lnSpc>
              <a:spcBef>
                <a:spcPts val="0"/>
              </a:spcBef>
              <a:spcAft>
                <a:spcPts val="0"/>
              </a:spcAft>
              <a:buClrTx/>
              <a:buSzTx/>
              <a:buFontTx/>
              <a:buNone/>
              <a:tabLst/>
              <a:defRPr/>
            </a:pPr>
            <a:endParaRPr kumimoji="0" sz="1015" b="1" i="0" u="none" strike="noStrike" kern="1200" cap="none" spc="0" normalizeH="0" baseline="0" noProof="0">
              <a:ln>
                <a:noFill/>
              </a:ln>
              <a:solidFill>
                <a:srgbClr val="1F497D">
                  <a:lumMod val="75000"/>
                </a:srgbClr>
              </a:solidFill>
              <a:effectLst/>
              <a:uLnTx/>
              <a:uFillTx/>
              <a:latin typeface="Arial"/>
              <a:ea typeface="+mn-ea"/>
              <a:cs typeface="Arial"/>
            </a:endParaRPr>
          </a:p>
        </p:txBody>
      </p:sp>
      <p:sp>
        <p:nvSpPr>
          <p:cNvPr id="18" name="Chevron 17"/>
          <p:cNvSpPr/>
          <p:nvPr/>
        </p:nvSpPr>
        <p:spPr>
          <a:xfrm>
            <a:off x="637167" y="2534715"/>
            <a:ext cx="2431220" cy="399113"/>
          </a:xfrm>
          <a:prstGeom prst="chevron">
            <a:avLst/>
          </a:prstGeom>
          <a:solidFill>
            <a:srgbClr val="2A4A8B"/>
          </a:solidFill>
          <a:ln w="10000" cap="flat" cmpd="sng" algn="ctr">
            <a:no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55989" rtl="0" eaLnBrk="1" fontAlgn="auto" latinLnBrk="0" hangingPunct="1">
              <a:lnSpc>
                <a:spcPct val="100000"/>
              </a:lnSpc>
              <a:spcBef>
                <a:spcPts val="0"/>
              </a:spcBef>
              <a:spcAft>
                <a:spcPts val="0"/>
              </a:spcAft>
              <a:buClrTx/>
              <a:buSzTx/>
              <a:buFontTx/>
              <a:buNone/>
              <a:tabLst/>
              <a:defRPr/>
            </a:pPr>
            <a:r>
              <a:rPr kumimoji="0" lang="en-US" sz="1090" b="0" i="1" u="none" strike="noStrike" kern="0" cap="none" spc="0" normalizeH="0" baseline="0" noProof="0">
                <a:ln>
                  <a:noFill/>
                </a:ln>
                <a:solidFill>
                  <a:srgbClr val="FFFFFE"/>
                </a:solidFill>
                <a:effectLst/>
                <a:uLnTx/>
                <a:uFillTx/>
                <a:latin typeface="Arial"/>
                <a:ea typeface="+mn-ea"/>
                <a:cs typeface="+mn-cs"/>
              </a:rPr>
              <a:t>Outcomes</a:t>
            </a:r>
          </a:p>
        </p:txBody>
      </p:sp>
      <p:sp>
        <p:nvSpPr>
          <p:cNvPr id="19" name="Chevron 18"/>
          <p:cNvSpPr/>
          <p:nvPr/>
        </p:nvSpPr>
        <p:spPr>
          <a:xfrm>
            <a:off x="4908177" y="2534715"/>
            <a:ext cx="2431220" cy="399113"/>
          </a:xfrm>
          <a:prstGeom prst="chevron">
            <a:avLst/>
          </a:prstGeom>
          <a:solidFill>
            <a:srgbClr val="2A4A8B"/>
          </a:solidFill>
          <a:ln w="10000" cap="flat" cmpd="sng" algn="ctr">
            <a:no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55989" rtl="0" eaLnBrk="1" fontAlgn="auto" latinLnBrk="0" hangingPunct="1">
              <a:lnSpc>
                <a:spcPct val="100000"/>
              </a:lnSpc>
              <a:spcBef>
                <a:spcPts val="0"/>
              </a:spcBef>
              <a:spcAft>
                <a:spcPts val="0"/>
              </a:spcAft>
              <a:buClrTx/>
              <a:buSzTx/>
              <a:buFontTx/>
              <a:buNone/>
              <a:tabLst/>
              <a:defRPr/>
            </a:pPr>
            <a:r>
              <a:rPr kumimoji="0" lang="en-US" sz="1090" b="0" i="1" u="none" strike="noStrike" kern="0" cap="none" spc="0" normalizeH="0" baseline="0" noProof="0">
                <a:ln>
                  <a:noFill/>
                </a:ln>
                <a:solidFill>
                  <a:srgbClr val="FFFFFE"/>
                </a:solidFill>
                <a:effectLst/>
                <a:uLnTx/>
                <a:uFillTx/>
                <a:latin typeface="Arial"/>
                <a:ea typeface="+mn-ea"/>
                <a:cs typeface="+mn-cs"/>
              </a:rPr>
              <a:t>Impact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47" y="6158528"/>
            <a:ext cx="2091018" cy="437029"/>
          </a:xfrm>
          <a:prstGeom prst="rect">
            <a:avLst/>
          </a:prstGeom>
        </p:spPr>
      </p:pic>
      <p:sp>
        <p:nvSpPr>
          <p:cNvPr id="20" name="Slide Number Placeholder 1"/>
          <p:cNvSpPr txBox="1">
            <a:spLocks/>
          </p:cNvSpPr>
          <p:nvPr/>
        </p:nvSpPr>
        <p:spPr>
          <a:xfrm>
            <a:off x="8623300" y="6356350"/>
            <a:ext cx="3683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936C2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latin typeface="Arial"/>
              </a:rPr>
              <a:t>24</a:t>
            </a:r>
            <a:endParaRPr kumimoji="0" lang="en-US" sz="1200" b="0" i="0" u="none" strike="noStrike" kern="1200" cap="none" spc="0" normalizeH="0" baseline="0" noProof="0">
              <a:ln>
                <a:noFill/>
              </a:ln>
              <a:solidFill>
                <a:srgbClr val="936C26"/>
              </a:solidFill>
              <a:effectLst/>
              <a:uLnTx/>
              <a:uFillTx/>
              <a:latin typeface="Arial"/>
              <a:ea typeface="+mn-ea"/>
              <a:cs typeface="+mn-cs"/>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2955" y="784879"/>
            <a:ext cx="1012960" cy="1012960"/>
          </a:xfrm>
          <a:prstGeom prst="rect">
            <a:avLst/>
          </a:prstGeom>
        </p:spPr>
      </p:pic>
      <p:cxnSp>
        <p:nvCxnSpPr>
          <p:cNvPr id="6" name="Straight Connector 5">
            <a:extLst>
              <a:ext uri="{FF2B5EF4-FFF2-40B4-BE49-F238E27FC236}">
                <a16:creationId xmlns:a16="http://schemas.microsoft.com/office/drawing/2014/main" id="{21E02017-6C1C-4473-8B27-994D900495FE}"/>
              </a:ext>
            </a:extLst>
          </p:cNvPr>
          <p:cNvCxnSpPr>
            <a:cxnSpLocks/>
          </p:cNvCxnSpPr>
          <p:nvPr/>
        </p:nvCxnSpPr>
        <p:spPr>
          <a:xfrm>
            <a:off x="470647" y="686319"/>
            <a:ext cx="8067297" cy="0"/>
          </a:xfrm>
          <a:prstGeom prst="line">
            <a:avLst/>
          </a:prstGeom>
          <a:ln>
            <a:solidFill>
              <a:srgbClr val="98480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DC0BECF-561E-42C2-9143-CC3B3517118E}"/>
              </a:ext>
            </a:extLst>
          </p:cNvPr>
          <p:cNvSpPr txBox="1"/>
          <p:nvPr/>
        </p:nvSpPr>
        <p:spPr>
          <a:xfrm>
            <a:off x="7435168" y="6382886"/>
            <a:ext cx="1333956" cy="253916"/>
          </a:xfrm>
          <a:prstGeom prst="rect">
            <a:avLst/>
          </a:prstGeom>
          <a:noFill/>
        </p:spPr>
        <p:txBody>
          <a:bodyPr wrap="square" rtlCol="0" anchor="t">
            <a:spAutoFit/>
          </a:bodyPr>
          <a:lstStyle/>
          <a:p>
            <a:r>
              <a:rPr lang="en-US" sz="1050" dirty="0">
                <a:solidFill>
                  <a:srgbClr val="936C26"/>
                </a:solidFill>
              </a:rPr>
              <a:t>February 2022</a:t>
            </a:r>
          </a:p>
        </p:txBody>
      </p:sp>
    </p:spTree>
    <p:extLst>
      <p:ext uri="{BB962C8B-B14F-4D97-AF65-F5344CB8AC3E}">
        <p14:creationId xmlns:p14="http://schemas.microsoft.com/office/powerpoint/2010/main" val="3985791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1FBD1E70-973B-43B7-AB3E-91C631638A80}"/>
              </a:ext>
            </a:extLst>
          </p:cNvPr>
          <p:cNvGraphicFramePr>
            <a:graphicFrameLocks noChangeAspect="1"/>
          </p:cNvGraphicFramePr>
          <p:nvPr/>
        </p:nvGraphicFramePr>
        <p:xfrm>
          <a:off x="5245502" y="937532"/>
          <a:ext cx="3824647" cy="2955408"/>
        </p:xfrm>
        <a:graphic>
          <a:graphicData uri="http://schemas.openxmlformats.org/presentationml/2006/ole">
            <mc:AlternateContent xmlns:mc="http://schemas.openxmlformats.org/markup-compatibility/2006">
              <mc:Choice xmlns:v="urn:schemas-microsoft-com:vml" Requires="v">
                <p:oleObj spid="_x0000_s92182" name="Acrobat Document" r:id="rId3" imgW="7543599" imgH="5829300" progId="Acrobat.Document.DC">
                  <p:embed/>
                </p:oleObj>
              </mc:Choice>
              <mc:Fallback>
                <p:oleObj name="Acrobat Document" r:id="rId3" imgW="7543599" imgH="5829300" progId="Acrobat.Document.DC">
                  <p:embed/>
                  <p:pic>
                    <p:nvPicPr>
                      <p:cNvPr id="5" name="Object 4">
                        <a:extLst>
                          <a:ext uri="{FF2B5EF4-FFF2-40B4-BE49-F238E27FC236}">
                            <a16:creationId xmlns:a16="http://schemas.microsoft.com/office/drawing/2014/main" id="{1FBD1E70-973B-43B7-AB3E-91C631638A80}"/>
                          </a:ext>
                        </a:extLst>
                      </p:cNvPr>
                      <p:cNvPicPr/>
                      <p:nvPr/>
                    </p:nvPicPr>
                    <p:blipFill>
                      <a:blip r:embed="rId4"/>
                      <a:stretch>
                        <a:fillRect/>
                      </a:stretch>
                    </p:blipFill>
                    <p:spPr>
                      <a:xfrm>
                        <a:off x="5245502" y="937532"/>
                        <a:ext cx="3824647" cy="2955408"/>
                      </a:xfrm>
                      <a:prstGeom prst="rect">
                        <a:avLst/>
                      </a:prstGeom>
                    </p:spPr>
                  </p:pic>
                </p:oleObj>
              </mc:Fallback>
            </mc:AlternateContent>
          </a:graphicData>
        </a:graphic>
      </p:graphicFrame>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720" y="5615280"/>
            <a:ext cx="1270785" cy="1109241"/>
          </a:xfrm>
          <a:prstGeom prst="rect">
            <a:avLst/>
          </a:prstGeom>
        </p:spPr>
      </p:pic>
      <p:sp>
        <p:nvSpPr>
          <p:cNvPr id="53" name="TextBox 52"/>
          <p:cNvSpPr txBox="1"/>
          <p:nvPr/>
        </p:nvSpPr>
        <p:spPr>
          <a:xfrm>
            <a:off x="453850" y="806695"/>
            <a:ext cx="4791652" cy="1800493"/>
          </a:xfrm>
          <a:prstGeom prst="rect">
            <a:avLst/>
          </a:prstGeom>
          <a:noFill/>
        </p:spPr>
        <p:txBody>
          <a:bodyPr wrap="square" rtlCol="0">
            <a:spAutoFit/>
          </a:bodyPr>
          <a:lstStyle/>
          <a:p>
            <a:r>
              <a:rPr lang="en-US" sz="1200" b="1" dirty="0">
                <a:solidFill>
                  <a:srgbClr val="2A4A8B"/>
                </a:solidFill>
              </a:rPr>
              <a:t>NEED </a:t>
            </a:r>
          </a:p>
          <a:p>
            <a:pPr algn="just"/>
            <a:r>
              <a:rPr lang="en-US" sz="1100" dirty="0">
                <a:solidFill>
                  <a:schemeClr val="tx2"/>
                </a:solidFill>
              </a:rPr>
              <a:t>Colorectal cancer (CRC), the second leading cause of cancer deaths in the United States and the State of Texas, is curable if detected in its early stages, but often fatal when diagnosed later. Studies have shown that CRC screening (CRCS) for the detection and treatment of early cancer, as well as the removal of precursor adenomatous polyps, is effective in reducing CRC incidence and mortality. According to the Agency for Healthcare Research and Quality (AHRQ), only half of all adults aged 50-75 have ever received age-appropriate CRCS, and in minority populations, that number drops to 30%.</a:t>
            </a:r>
          </a:p>
        </p:txBody>
      </p:sp>
      <p:sp>
        <p:nvSpPr>
          <p:cNvPr id="54" name="TextBox 53"/>
          <p:cNvSpPr txBox="1"/>
          <p:nvPr/>
        </p:nvSpPr>
        <p:spPr>
          <a:xfrm>
            <a:off x="453850" y="4314688"/>
            <a:ext cx="3988677" cy="1954381"/>
          </a:xfrm>
          <a:prstGeom prst="rect">
            <a:avLst/>
          </a:prstGeom>
          <a:noFill/>
        </p:spPr>
        <p:txBody>
          <a:bodyPr wrap="square" rtlCol="0">
            <a:spAutoFit/>
          </a:bodyPr>
          <a:lstStyle/>
          <a:p>
            <a:pPr>
              <a:buClr>
                <a:srgbClr val="2A4A8B"/>
              </a:buClr>
            </a:pPr>
            <a:r>
              <a:rPr lang="en-US" sz="1100" b="1" dirty="0">
                <a:cs typeface="Arial" panose="020B0604020202020204" pitchFamily="34" charset="0"/>
              </a:rPr>
              <a:t>As of 6/15/2020:</a:t>
            </a:r>
          </a:p>
          <a:p>
            <a:pPr marL="171450" indent="-171450">
              <a:buClr>
                <a:srgbClr val="2A4A8B"/>
              </a:buClr>
              <a:buFont typeface="Wingdings" charset="2"/>
              <a:buChar char="Ø"/>
            </a:pPr>
            <a:r>
              <a:rPr lang="en-US" sz="1100" b="1" dirty="0">
                <a:cs typeface="Arial" panose="020B0604020202020204" pitchFamily="34" charset="0"/>
              </a:rPr>
              <a:t>26,185 FIT kits have been distributed to under/uninsured patients</a:t>
            </a:r>
          </a:p>
          <a:p>
            <a:pPr marL="171450" indent="-171450">
              <a:buClr>
                <a:srgbClr val="2A4A8B"/>
              </a:buClr>
              <a:buFont typeface="Wingdings" charset="2"/>
              <a:buChar char="Ø"/>
            </a:pPr>
            <a:r>
              <a:rPr lang="en-US" sz="1100" b="1" dirty="0">
                <a:cs typeface="Arial" panose="020B0604020202020204" pitchFamily="34" charset="0"/>
              </a:rPr>
              <a:t>17,828 kits were returned by patients and resulted (processing funded by CPRIT)</a:t>
            </a:r>
          </a:p>
          <a:p>
            <a:pPr marL="171450" indent="-171450">
              <a:buClr>
                <a:srgbClr val="2A4A8B"/>
              </a:buClr>
              <a:buFont typeface="Wingdings" charset="2"/>
              <a:buChar char="Ø"/>
            </a:pPr>
            <a:r>
              <a:rPr lang="en-US" sz="1100" b="1" dirty="0">
                <a:cs typeface="Arial" panose="020B0604020202020204" pitchFamily="34" charset="0"/>
              </a:rPr>
              <a:t>1,326 colonoscopies funded by CPRIT</a:t>
            </a:r>
          </a:p>
          <a:p>
            <a:pPr marL="171450" lvl="0" indent="-171450">
              <a:buClr>
                <a:srgbClr val="2A4A8B"/>
              </a:buClr>
              <a:buFont typeface="Wingdings" pitchFamily="2" charset="2"/>
              <a:buChar char="Ø"/>
            </a:pPr>
            <a:r>
              <a:rPr lang="en-US" sz="1100" b="1" dirty="0"/>
              <a:t>612 of the patients who received colonoscopies had precancerous polyps removed</a:t>
            </a:r>
          </a:p>
          <a:p>
            <a:pPr marL="171450" lvl="0" indent="-171450">
              <a:buClr>
                <a:srgbClr val="2A4A8B"/>
              </a:buClr>
              <a:buFont typeface="Wingdings" pitchFamily="2" charset="2"/>
              <a:buChar char="Ø"/>
            </a:pPr>
            <a:r>
              <a:rPr lang="en-US" sz="1100" b="1" dirty="0"/>
              <a:t>39 patients have been diagnosed with CRC and have been navigated to treatment</a:t>
            </a:r>
          </a:p>
          <a:p>
            <a:pPr marL="171450" indent="-171450">
              <a:buClr>
                <a:srgbClr val="2A4A8B"/>
              </a:buClr>
              <a:buFont typeface="Wingdings" charset="2"/>
              <a:buChar char="Ø"/>
            </a:pPr>
            <a:endParaRPr lang="en-US" sz="1100" b="1" dirty="0">
              <a:cs typeface="Arial" panose="020B0604020202020204" pitchFamily="34" charset="0"/>
            </a:endParaRPr>
          </a:p>
        </p:txBody>
      </p:sp>
      <p:sp>
        <p:nvSpPr>
          <p:cNvPr id="2" name="TextBox 1"/>
          <p:cNvSpPr txBox="1"/>
          <p:nvPr/>
        </p:nvSpPr>
        <p:spPr>
          <a:xfrm>
            <a:off x="4994031" y="204708"/>
            <a:ext cx="3688057" cy="584775"/>
          </a:xfrm>
          <a:prstGeom prst="rect">
            <a:avLst/>
          </a:prstGeom>
          <a:noFill/>
        </p:spPr>
        <p:txBody>
          <a:bodyPr wrap="square" rtlCol="0">
            <a:spAutoFit/>
          </a:bodyPr>
          <a:lstStyle/>
          <a:p>
            <a:pPr algn="r"/>
            <a:r>
              <a:rPr lang="en-US" sz="1600" b="1" dirty="0">
                <a:solidFill>
                  <a:srgbClr val="2A4A8B"/>
                </a:solidFill>
              </a:rPr>
              <a:t>The University of Texas MD Anderson Cancer Center</a:t>
            </a:r>
            <a:endParaRPr lang="en-US" sz="1400" b="1" i="1" dirty="0">
              <a:solidFill>
                <a:srgbClr val="2A4A8B"/>
              </a:solidFill>
            </a:endParaRPr>
          </a:p>
        </p:txBody>
      </p:sp>
      <p:sp>
        <p:nvSpPr>
          <p:cNvPr id="64" name="TextBox 63"/>
          <p:cNvSpPr txBox="1"/>
          <p:nvPr/>
        </p:nvSpPr>
        <p:spPr>
          <a:xfrm>
            <a:off x="5549900" y="807440"/>
            <a:ext cx="3128599" cy="738664"/>
          </a:xfrm>
          <a:prstGeom prst="rect">
            <a:avLst/>
          </a:prstGeom>
          <a:noFill/>
        </p:spPr>
        <p:txBody>
          <a:bodyPr wrap="square" rtlCol="0">
            <a:spAutoFit/>
          </a:bodyPr>
          <a:lstStyle/>
          <a:p>
            <a:pPr algn="r"/>
            <a:r>
              <a:rPr lang="en-US" sz="1400" dirty="0"/>
              <a:t>CPRIT Award: </a:t>
            </a:r>
            <a:r>
              <a:rPr lang="en-US" sz="1400" b="1" i="1" dirty="0"/>
              <a:t>$4,034,507</a:t>
            </a:r>
          </a:p>
          <a:p>
            <a:pPr algn="r"/>
            <a:r>
              <a:rPr lang="en-US" sz="1400" i="1" dirty="0"/>
              <a:t>(March 2018 – February 2021</a:t>
            </a:r>
            <a:r>
              <a:rPr lang="en-US" sz="1300" i="1" dirty="0"/>
              <a:t>)</a:t>
            </a:r>
          </a:p>
          <a:p>
            <a:pPr algn="r"/>
            <a:r>
              <a:rPr lang="en-US" sz="1400" i="1" dirty="0">
                <a:cs typeface="Arial" panose="020B0604020202020204" pitchFamily="34" charset="0"/>
              </a:rPr>
              <a:t>PD: Lewis Foxhall, MD</a:t>
            </a:r>
            <a:endParaRPr lang="en-US" sz="1400" i="1" dirty="0">
              <a:solidFill>
                <a:schemeClr val="bg1">
                  <a:lumMod val="75000"/>
                </a:schemeClr>
              </a:solidFill>
            </a:endParaRPr>
          </a:p>
        </p:txBody>
      </p:sp>
      <p:cxnSp>
        <p:nvCxnSpPr>
          <p:cNvPr id="21" name="Straight Connector 20"/>
          <p:cNvCxnSpPr/>
          <p:nvPr/>
        </p:nvCxnSpPr>
        <p:spPr>
          <a:xfrm>
            <a:off x="5898566" y="782260"/>
            <a:ext cx="2735970" cy="7223"/>
          </a:xfrm>
          <a:prstGeom prst="line">
            <a:avLst/>
          </a:prstGeom>
          <a:ln w="222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53850" y="2554737"/>
            <a:ext cx="4791652" cy="1292662"/>
          </a:xfrm>
          <a:prstGeom prst="rect">
            <a:avLst/>
          </a:prstGeom>
          <a:noFill/>
        </p:spPr>
        <p:txBody>
          <a:bodyPr wrap="square" rtlCol="0">
            <a:spAutoFit/>
          </a:bodyPr>
          <a:lstStyle/>
          <a:p>
            <a:r>
              <a:rPr lang="en-US" sz="1200" b="1" dirty="0">
                <a:solidFill>
                  <a:srgbClr val="2A4A8B"/>
                </a:solidFill>
              </a:rPr>
              <a:t>ACT PROGRAM</a:t>
            </a:r>
            <a:endParaRPr lang="en-US" sz="1200" i="1" dirty="0">
              <a:solidFill>
                <a:schemeClr val="tx2"/>
              </a:solidFill>
            </a:endParaRPr>
          </a:p>
          <a:p>
            <a:pPr algn="just"/>
            <a:r>
              <a:rPr lang="en-US" sz="1100" dirty="0">
                <a:solidFill>
                  <a:schemeClr val="tx2"/>
                </a:solidFill>
              </a:rPr>
              <a:t>Through partnerships developed with clinics that serve CPRIT Priority Populations, the program distributes Fecal Immunochemical Stool Test (FIT) kits. Patients with positive results are navigated to a community </a:t>
            </a:r>
            <a:r>
              <a:rPr lang="en-US" sz="1100" dirty="0" err="1">
                <a:solidFill>
                  <a:schemeClr val="tx2"/>
                </a:solidFill>
              </a:rPr>
              <a:t>endoscopist</a:t>
            </a:r>
            <a:r>
              <a:rPr lang="en-US" sz="1100" dirty="0">
                <a:solidFill>
                  <a:schemeClr val="tx2"/>
                </a:solidFill>
              </a:rPr>
              <a:t> who performs the recommended follow-up colonoscopy. The program is based on the methodology of an earlier program funded through Medicaid waiver 1115 (FIT-Flu) and expands it to 53 counties.</a:t>
            </a:r>
          </a:p>
        </p:txBody>
      </p:sp>
      <p:sp>
        <p:nvSpPr>
          <p:cNvPr id="4" name="TextBox 3"/>
          <p:cNvSpPr txBox="1"/>
          <p:nvPr/>
        </p:nvSpPr>
        <p:spPr>
          <a:xfrm>
            <a:off x="453850" y="204708"/>
            <a:ext cx="5074680" cy="584775"/>
          </a:xfrm>
          <a:prstGeom prst="rect">
            <a:avLst/>
          </a:prstGeom>
          <a:noFill/>
        </p:spPr>
        <p:txBody>
          <a:bodyPr wrap="square" rtlCol="0">
            <a:spAutoFit/>
          </a:bodyPr>
          <a:lstStyle/>
          <a:p>
            <a:r>
              <a:rPr lang="en-US" sz="1600" b="1" dirty="0"/>
              <a:t>ACT: Alliance for Colon Cancer Testing 2.0, A Regional and Statewide Collaboration </a:t>
            </a:r>
          </a:p>
        </p:txBody>
      </p:sp>
      <p:sp>
        <p:nvSpPr>
          <p:cNvPr id="8" name="TextBox 7"/>
          <p:cNvSpPr txBox="1"/>
          <p:nvPr/>
        </p:nvSpPr>
        <p:spPr>
          <a:xfrm>
            <a:off x="5094163" y="4362044"/>
            <a:ext cx="3584336" cy="1107996"/>
          </a:xfrm>
          <a:prstGeom prst="rect">
            <a:avLst/>
          </a:prstGeom>
          <a:noFill/>
        </p:spPr>
        <p:txBody>
          <a:bodyPr wrap="square" rtlCol="0">
            <a:spAutoFit/>
          </a:bodyPr>
          <a:lstStyle/>
          <a:p>
            <a:pPr marL="171450" lvl="0" indent="-171450">
              <a:buClr>
                <a:srgbClr val="2A4A8B"/>
              </a:buClr>
              <a:buFont typeface="Wingdings" pitchFamily="2" charset="2"/>
              <a:buChar char="Ø"/>
            </a:pPr>
            <a:r>
              <a:rPr lang="en-US" sz="1100" b="1" dirty="0"/>
              <a:t>Participating health clinics are adopting modern screening methods and making them available to both insured and uninsured patients.</a:t>
            </a:r>
          </a:p>
          <a:p>
            <a:pPr marL="171450" indent="-171450">
              <a:buClr>
                <a:srgbClr val="2A4A8B"/>
              </a:buClr>
              <a:buFont typeface="Wingdings" pitchFamily="2" charset="2"/>
              <a:buChar char="Ø"/>
            </a:pPr>
            <a:r>
              <a:rPr lang="en-US" sz="1100" b="1" dirty="0"/>
              <a:t>This program has raised screening rates of uninsured patients between 8 and 30% in participating clinics.</a:t>
            </a:r>
          </a:p>
        </p:txBody>
      </p:sp>
      <p:sp>
        <p:nvSpPr>
          <p:cNvPr id="18" name="Chevron 17"/>
          <p:cNvSpPr/>
          <p:nvPr/>
        </p:nvSpPr>
        <p:spPr>
          <a:xfrm>
            <a:off x="857099" y="3892940"/>
            <a:ext cx="3122767" cy="376207"/>
          </a:xfrm>
          <a:prstGeom prst="chevron">
            <a:avLst/>
          </a:prstGeom>
          <a:solidFill>
            <a:srgbClr val="2A4A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dirty="0">
                <a:solidFill>
                  <a:schemeClr val="bg2"/>
                </a:solidFill>
              </a:rPr>
              <a:t>Outcomes</a:t>
            </a:r>
          </a:p>
        </p:txBody>
      </p:sp>
      <p:sp>
        <p:nvSpPr>
          <p:cNvPr id="24" name="Chevron 23"/>
          <p:cNvSpPr/>
          <p:nvPr/>
        </p:nvSpPr>
        <p:spPr>
          <a:xfrm>
            <a:off x="5411800" y="3877234"/>
            <a:ext cx="3122767" cy="376207"/>
          </a:xfrm>
          <a:prstGeom prst="chevron">
            <a:avLst/>
          </a:prstGeom>
          <a:solidFill>
            <a:srgbClr val="2A4A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dirty="0">
                <a:solidFill>
                  <a:schemeClr val="bg2"/>
                </a:solidFill>
              </a:rPr>
              <a:t>Impact</a:t>
            </a:r>
          </a:p>
        </p:txBody>
      </p:sp>
      <p:sp>
        <p:nvSpPr>
          <p:cNvPr id="7" name="TextBox 6"/>
          <p:cNvSpPr txBox="1"/>
          <p:nvPr/>
        </p:nvSpPr>
        <p:spPr>
          <a:xfrm>
            <a:off x="4531540" y="5570359"/>
            <a:ext cx="3269181" cy="1107996"/>
          </a:xfrm>
          <a:prstGeom prst="rect">
            <a:avLst/>
          </a:prstGeom>
          <a:noFill/>
        </p:spPr>
        <p:txBody>
          <a:bodyPr wrap="square" rtlCol="0">
            <a:spAutoFit/>
          </a:bodyPr>
          <a:lstStyle/>
          <a:p>
            <a:pPr algn="r"/>
            <a:r>
              <a:rPr lang="en-US" sz="11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“Thank you for this program, it has helped me greatly! I didn’t know I had cancer because I had no symptoms. When I went in for a checkup at my clinic they gave me a kit and the result was positive. I’m very thankful for the program, the cancer would have been fatal if it weren’t discovered.” –ACT Patient in Brazoria County</a:t>
            </a:r>
            <a:endParaRPr lang="en-US" sz="1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4615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E5014A-52B4-40C4-848D-452EA70782B5}"/>
              </a:ext>
            </a:extLst>
          </p:cNvPr>
          <p:cNvSpPr txBox="1"/>
          <p:nvPr/>
        </p:nvSpPr>
        <p:spPr>
          <a:xfrm>
            <a:off x="228600" y="469521"/>
            <a:ext cx="5915025" cy="1461939"/>
          </a:xfrm>
          <a:prstGeom prst="rect">
            <a:avLst/>
          </a:prstGeom>
          <a:noFill/>
        </p:spPr>
        <p:txBody>
          <a:bodyPr wrap="square" rtlCol="0">
            <a:spAutoFit/>
          </a:bodyPr>
          <a:lstStyle/>
          <a:p>
            <a:r>
              <a:rPr lang="en-US" sz="1200" b="1" dirty="0">
                <a:solidFill>
                  <a:schemeClr val="accent2"/>
                </a:solidFill>
                <a:latin typeface="Arial" panose="020B0604020202020204" pitchFamily="34" charset="0"/>
                <a:cs typeface="Arial" panose="020B0604020202020204" pitchFamily="34" charset="0"/>
              </a:rPr>
              <a:t>NEED </a:t>
            </a:r>
          </a:p>
          <a:p>
            <a:r>
              <a:rPr lang="en-US" sz="1100" dirty="0">
                <a:solidFill>
                  <a:schemeClr val="tx2"/>
                </a:solidFill>
                <a:latin typeface="Arial" panose="020B0604020202020204" pitchFamily="34" charset="0"/>
                <a:cs typeface="Arial" panose="020B0604020202020204" pitchFamily="34" charset="0"/>
              </a:rPr>
              <a:t>Nationally, 40% of men and women &gt; 50 years old have not undergone CRC screening. In Texas, screening rates are far lower for individuals without health insurance than overall [6.8% vs 9.1% for stool blood testing in the past year, 28.1% vs. 57.8% for endoscopy (flexible sigmoidoscopy and colonoscopy)]. Both incidence and mortality rates from 2002-11 were higher in East Texas than the state as a whole. The 19 counties in our proposed catchment area have a higher percentage of adults &gt; 50 years old than Texas as a whole, and almost one third of adults &lt; 65 years old are without insurance.</a:t>
            </a:r>
            <a:endParaRPr lang="en-US" sz="1100" dirty="0">
              <a:solidFill>
                <a:schemeClr val="tx2"/>
              </a:solidFill>
            </a:endParaRPr>
          </a:p>
        </p:txBody>
      </p:sp>
      <p:sp>
        <p:nvSpPr>
          <p:cNvPr id="7" name="TextBox 6">
            <a:extLst>
              <a:ext uri="{FF2B5EF4-FFF2-40B4-BE49-F238E27FC236}">
                <a16:creationId xmlns:a16="http://schemas.microsoft.com/office/drawing/2014/main" id="{81A77BA5-54E8-4AC8-923F-DC92080E4F4C}"/>
              </a:ext>
            </a:extLst>
          </p:cNvPr>
          <p:cNvSpPr txBox="1"/>
          <p:nvPr/>
        </p:nvSpPr>
        <p:spPr>
          <a:xfrm>
            <a:off x="228601" y="1875183"/>
            <a:ext cx="5915024" cy="1461939"/>
          </a:xfrm>
          <a:prstGeom prst="rect">
            <a:avLst/>
          </a:prstGeom>
          <a:noFill/>
        </p:spPr>
        <p:txBody>
          <a:bodyPr wrap="square" rtlCol="0">
            <a:spAutoFit/>
          </a:bodyPr>
          <a:lstStyle/>
          <a:p>
            <a:r>
              <a:rPr lang="en-US" sz="1200" b="1" dirty="0">
                <a:solidFill>
                  <a:schemeClr val="accent2"/>
                </a:solidFill>
                <a:latin typeface="Arial" panose="020B0604020202020204" pitchFamily="34" charset="0"/>
                <a:cs typeface="Arial" panose="020B0604020202020204" pitchFamily="34" charset="0"/>
              </a:rPr>
              <a:t>PROGRAM</a:t>
            </a:r>
          </a:p>
          <a:p>
            <a:r>
              <a:rPr lang="en-US" sz="1100" dirty="0">
                <a:solidFill>
                  <a:schemeClr val="tx2"/>
                </a:solidFill>
                <a:latin typeface="Arial" panose="020B0604020202020204" pitchFamily="34" charset="0"/>
                <a:cs typeface="Arial" panose="020B0604020202020204" pitchFamily="34" charset="0"/>
              </a:rPr>
              <a:t>This proposal expands our currently funded colorectal cancer (CRC) screening project from 7 to 19 primarily rural counties in East Texas, an area with a high incidence and mortality from CRC. It has been designed to reach and serve as many people as possible, partnering with hospitals, federally qualified health centers (FQHCs), public health districts, health departments, charity clinics, community and faith-based organizations. The current proposal provides services for less cost than our previously funded CRC screening project and has a robust educational component.</a:t>
            </a:r>
          </a:p>
        </p:txBody>
      </p:sp>
      <p:sp>
        <p:nvSpPr>
          <p:cNvPr id="8" name="TextBox 7">
            <a:extLst>
              <a:ext uri="{FF2B5EF4-FFF2-40B4-BE49-F238E27FC236}">
                <a16:creationId xmlns:a16="http://schemas.microsoft.com/office/drawing/2014/main" id="{C043D93F-5E7A-4AFB-82C2-19F67F17B6AF}"/>
              </a:ext>
            </a:extLst>
          </p:cNvPr>
          <p:cNvSpPr txBox="1"/>
          <p:nvPr/>
        </p:nvSpPr>
        <p:spPr>
          <a:xfrm>
            <a:off x="228600" y="138961"/>
            <a:ext cx="6111239" cy="369332"/>
          </a:xfrm>
          <a:prstGeom prst="rect">
            <a:avLst/>
          </a:prstGeom>
          <a:noFill/>
        </p:spPr>
        <p:txBody>
          <a:bodyPr wrap="square" rtlCol="0">
            <a:spAutoFit/>
          </a:bodyPr>
          <a:lstStyle/>
          <a:p>
            <a:r>
              <a:rPr lang="en-US" sz="1800" b="1" dirty="0">
                <a:solidFill>
                  <a:srgbClr val="3F515B"/>
                </a:solidFill>
                <a:latin typeface="Arial" panose="020B0604020202020204" pitchFamily="34" charset="0"/>
                <a:cs typeface="Arial" panose="020B0604020202020204" pitchFamily="34" charset="0"/>
              </a:rPr>
              <a:t>Optimizing Colorectal Cancer Screening in East Texas</a:t>
            </a:r>
          </a:p>
        </p:txBody>
      </p:sp>
      <p:pic>
        <p:nvPicPr>
          <p:cNvPr id="10" name="Picture 9" descr="A close up of a map&#10;&#10;Description automatically generated">
            <a:extLst>
              <a:ext uri="{FF2B5EF4-FFF2-40B4-BE49-F238E27FC236}">
                <a16:creationId xmlns:a16="http://schemas.microsoft.com/office/drawing/2014/main" id="{61FD001D-EB4C-48A8-85C1-769CBA335212}"/>
              </a:ext>
            </a:extLst>
          </p:cNvPr>
          <p:cNvPicPr>
            <a:picLocks noChangeAspect="1"/>
          </p:cNvPicPr>
          <p:nvPr/>
        </p:nvPicPr>
        <p:blipFill rotWithShape="1">
          <a:blip r:embed="rId2"/>
          <a:srcRect t="5230" r="47231"/>
          <a:stretch/>
        </p:blipFill>
        <p:spPr>
          <a:xfrm>
            <a:off x="6047317" y="1768437"/>
            <a:ext cx="1807634" cy="1826095"/>
          </a:xfrm>
          <a:prstGeom prst="rect">
            <a:avLst/>
          </a:prstGeom>
        </p:spPr>
      </p:pic>
      <p:sp>
        <p:nvSpPr>
          <p:cNvPr id="11" name="Chevron 26">
            <a:extLst>
              <a:ext uri="{FF2B5EF4-FFF2-40B4-BE49-F238E27FC236}">
                <a16:creationId xmlns:a16="http://schemas.microsoft.com/office/drawing/2014/main" id="{02681A83-7B5C-4D7B-BC8B-335A640A3976}"/>
              </a:ext>
            </a:extLst>
          </p:cNvPr>
          <p:cNvSpPr/>
          <p:nvPr/>
        </p:nvSpPr>
        <p:spPr>
          <a:xfrm>
            <a:off x="328992" y="3704396"/>
            <a:ext cx="4023360" cy="320040"/>
          </a:xfrm>
          <a:prstGeom prst="chevr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solidFill>
                  <a:srgbClr val="3F515B"/>
                </a:solidFill>
              </a:rPr>
              <a:t>Outcomes</a:t>
            </a:r>
          </a:p>
        </p:txBody>
      </p:sp>
      <p:sp>
        <p:nvSpPr>
          <p:cNvPr id="12" name="Chevron 27">
            <a:extLst>
              <a:ext uri="{FF2B5EF4-FFF2-40B4-BE49-F238E27FC236}">
                <a16:creationId xmlns:a16="http://schemas.microsoft.com/office/drawing/2014/main" id="{4C60CFF8-45D5-4E7E-92B6-74FA2E7FF652}"/>
              </a:ext>
            </a:extLst>
          </p:cNvPr>
          <p:cNvSpPr/>
          <p:nvPr/>
        </p:nvSpPr>
        <p:spPr>
          <a:xfrm>
            <a:off x="4798695" y="3711484"/>
            <a:ext cx="4023360" cy="320040"/>
          </a:xfrm>
          <a:prstGeom prst="chevr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solidFill>
                  <a:srgbClr val="3F515B"/>
                </a:solidFill>
              </a:rPr>
              <a:t>Impact</a:t>
            </a:r>
          </a:p>
        </p:txBody>
      </p:sp>
      <p:sp>
        <p:nvSpPr>
          <p:cNvPr id="13" name="TextBox 12">
            <a:extLst>
              <a:ext uri="{FF2B5EF4-FFF2-40B4-BE49-F238E27FC236}">
                <a16:creationId xmlns:a16="http://schemas.microsoft.com/office/drawing/2014/main" id="{7A121EA4-8BEE-40AA-A5E4-709BA47C6A96}"/>
              </a:ext>
            </a:extLst>
          </p:cNvPr>
          <p:cNvSpPr txBox="1"/>
          <p:nvPr/>
        </p:nvSpPr>
        <p:spPr>
          <a:xfrm>
            <a:off x="206891" y="3981149"/>
            <a:ext cx="4206240" cy="2092881"/>
          </a:xfrm>
          <a:prstGeom prst="rect">
            <a:avLst/>
          </a:prstGeom>
          <a:noFill/>
        </p:spPr>
        <p:txBody>
          <a:bodyPr wrap="square" rtlCol="0">
            <a:spAutoFit/>
          </a:bodyPr>
          <a:lstStyle/>
          <a:p>
            <a:pPr marL="171450" indent="-171450">
              <a:buClr>
                <a:schemeClr val="tx1">
                  <a:lumMod val="65000"/>
                  <a:lumOff val="35000"/>
                </a:schemeClr>
              </a:buClr>
              <a:buFont typeface="Wingdings" pitchFamily="2" charset="2"/>
              <a:buChar char="Ø"/>
            </a:pPr>
            <a:r>
              <a:rPr lang="en-US" sz="1000" b="1" dirty="0">
                <a:solidFill>
                  <a:schemeClr val="tx2"/>
                </a:solidFill>
                <a:latin typeface="Arial" panose="020B0604020202020204" pitchFamily="34" charset="0"/>
                <a:cs typeface="Arial" panose="020B0604020202020204" pitchFamily="34" charset="0"/>
              </a:rPr>
              <a:t>6,423 total Colorectal Cancer screenings over the lifetime of the project. 1,580 of those screenings being coloscopies that detected 98 precursors and cancers.</a:t>
            </a:r>
          </a:p>
          <a:p>
            <a:pPr marL="171450" indent="-171450">
              <a:buClr>
                <a:schemeClr val="tx1">
                  <a:lumMod val="65000"/>
                  <a:lumOff val="35000"/>
                </a:schemeClr>
              </a:buClr>
              <a:buFont typeface="Wingdings" pitchFamily="2" charset="2"/>
              <a:buChar char="Ø"/>
            </a:pPr>
            <a:r>
              <a:rPr lang="en-US" sz="1000" b="1" dirty="0">
                <a:solidFill>
                  <a:schemeClr val="tx2"/>
                </a:solidFill>
                <a:latin typeface="Arial" panose="020B0604020202020204" pitchFamily="34" charset="0"/>
                <a:cs typeface="Arial" panose="020B0604020202020204" pitchFamily="34" charset="0"/>
              </a:rPr>
              <a:t>The project has demonstrated a positive return of investment from $1.88-2.74. </a:t>
            </a:r>
          </a:p>
          <a:p>
            <a:pPr marL="171450" indent="-171450">
              <a:buClr>
                <a:schemeClr val="tx1">
                  <a:lumMod val="65000"/>
                  <a:lumOff val="35000"/>
                </a:schemeClr>
              </a:buClr>
              <a:buFont typeface="Wingdings" pitchFamily="2" charset="2"/>
              <a:buChar char="Ø"/>
            </a:pPr>
            <a:r>
              <a:rPr lang="en-US" sz="1000" b="1" dirty="0">
                <a:solidFill>
                  <a:schemeClr val="tx2"/>
                </a:solidFill>
                <a:latin typeface="Arial" panose="020B0604020202020204" pitchFamily="34" charset="0"/>
                <a:cs typeface="Arial" panose="020B0604020202020204" pitchFamily="34" charset="0"/>
              </a:rPr>
              <a:t>Over 146,000 individuals reached and over 16,000 provided with CRC screening risk-benefit education. </a:t>
            </a:r>
          </a:p>
          <a:p>
            <a:pPr marL="171450" indent="-171450">
              <a:buClr>
                <a:schemeClr val="tx1">
                  <a:lumMod val="65000"/>
                  <a:lumOff val="35000"/>
                </a:schemeClr>
              </a:buClr>
              <a:buFont typeface="Wingdings" pitchFamily="2" charset="2"/>
              <a:buChar char="Ø"/>
            </a:pPr>
            <a:r>
              <a:rPr lang="en-US" sz="1000" b="1" dirty="0">
                <a:solidFill>
                  <a:schemeClr val="tx2"/>
                </a:solidFill>
                <a:latin typeface="Arial" panose="020B0604020202020204" pitchFamily="34" charset="0"/>
                <a:cs typeface="Arial" panose="020B0604020202020204" pitchFamily="34" charset="0"/>
              </a:rPr>
              <a:t>Procedures for navigating un- and under-insured individuals to available resources have become an integral part of participating clinics’ workflow.</a:t>
            </a:r>
          </a:p>
          <a:p>
            <a:pPr marL="171450" indent="-171450">
              <a:buClr>
                <a:schemeClr val="tx1">
                  <a:lumMod val="65000"/>
                  <a:lumOff val="35000"/>
                </a:schemeClr>
              </a:buClr>
              <a:buFont typeface="Wingdings" pitchFamily="2" charset="2"/>
              <a:buChar char="Ø"/>
            </a:pPr>
            <a:r>
              <a:rPr lang="en-US" sz="1000" b="1" dirty="0">
                <a:solidFill>
                  <a:schemeClr val="tx2"/>
                </a:solidFill>
                <a:latin typeface="Arial" panose="020B0604020202020204" pitchFamily="34" charset="0"/>
                <a:cs typeface="Arial" panose="020B0604020202020204" pitchFamily="34" charset="0"/>
              </a:rPr>
              <a:t>East Texas Clinics developed workflow and patient outcome tracking procedures to allow identification and appropriate follow-up with patients eligible for CRC screenings. </a:t>
            </a:r>
          </a:p>
        </p:txBody>
      </p:sp>
      <p:sp>
        <p:nvSpPr>
          <p:cNvPr id="14" name="TextBox 13">
            <a:extLst>
              <a:ext uri="{FF2B5EF4-FFF2-40B4-BE49-F238E27FC236}">
                <a16:creationId xmlns:a16="http://schemas.microsoft.com/office/drawing/2014/main" id="{F104AA20-632C-4862-B632-3C7042C780A1}"/>
              </a:ext>
            </a:extLst>
          </p:cNvPr>
          <p:cNvSpPr txBox="1"/>
          <p:nvPr/>
        </p:nvSpPr>
        <p:spPr>
          <a:xfrm>
            <a:off x="4473909" y="4018349"/>
            <a:ext cx="4635608" cy="1107996"/>
          </a:xfrm>
          <a:prstGeom prst="rect">
            <a:avLst/>
          </a:prstGeom>
          <a:noFill/>
        </p:spPr>
        <p:txBody>
          <a:bodyPr wrap="square" rtlCol="0">
            <a:spAutoFit/>
          </a:bodyPr>
          <a:lstStyle/>
          <a:p>
            <a:pPr marL="171450" indent="-171450">
              <a:buClr>
                <a:schemeClr val="tx1">
                  <a:lumMod val="65000"/>
                  <a:lumOff val="35000"/>
                </a:schemeClr>
              </a:buClr>
              <a:buFont typeface="Wingdings" pitchFamily="2" charset="2"/>
              <a:buChar char="Ø"/>
            </a:pPr>
            <a:r>
              <a:rPr lang="en-US" sz="1100" b="1" dirty="0">
                <a:solidFill>
                  <a:schemeClr val="tx2"/>
                </a:solidFill>
                <a:latin typeface="Arial" panose="020B0604020202020204" pitchFamily="34" charset="0"/>
                <a:cs typeface="Arial" panose="020B0604020202020204" pitchFamily="34" charset="0"/>
              </a:rPr>
              <a:t>HSR 4 (Northeast Texas) dropped from 4</a:t>
            </a:r>
            <a:r>
              <a:rPr lang="en-US" sz="1100" b="1" baseline="30000" dirty="0">
                <a:solidFill>
                  <a:schemeClr val="tx2"/>
                </a:solidFill>
                <a:latin typeface="Arial" panose="020B0604020202020204" pitchFamily="34" charset="0"/>
                <a:cs typeface="Arial" panose="020B0604020202020204" pitchFamily="34" charset="0"/>
              </a:rPr>
              <a:t>th</a:t>
            </a:r>
            <a:r>
              <a:rPr lang="en-US" sz="1100" b="1" dirty="0">
                <a:solidFill>
                  <a:schemeClr val="tx2"/>
                </a:solidFill>
                <a:latin typeface="Arial" panose="020B0604020202020204" pitchFamily="34" charset="0"/>
                <a:cs typeface="Arial" panose="020B0604020202020204" pitchFamily="34" charset="0"/>
              </a:rPr>
              <a:t> to 3</a:t>
            </a:r>
            <a:r>
              <a:rPr lang="en-US" sz="1100" b="1" baseline="30000" dirty="0">
                <a:solidFill>
                  <a:schemeClr val="tx2"/>
                </a:solidFill>
                <a:latin typeface="Arial" panose="020B0604020202020204" pitchFamily="34" charset="0"/>
                <a:cs typeface="Arial" panose="020B0604020202020204" pitchFamily="34" charset="0"/>
              </a:rPr>
              <a:t>rd</a:t>
            </a:r>
            <a:r>
              <a:rPr lang="en-US" sz="1100" b="1" dirty="0">
                <a:solidFill>
                  <a:schemeClr val="tx2"/>
                </a:solidFill>
                <a:latin typeface="Arial" panose="020B0604020202020204" pitchFamily="34" charset="0"/>
                <a:cs typeface="Arial" panose="020B0604020202020204" pitchFamily="34" charset="0"/>
              </a:rPr>
              <a:t> quartile  for colon and rectal cancer incidence and mortality according to TCR data.</a:t>
            </a:r>
          </a:p>
          <a:p>
            <a:pPr marL="171450" indent="-171450">
              <a:buClr>
                <a:schemeClr val="tx1">
                  <a:lumMod val="65000"/>
                  <a:lumOff val="35000"/>
                </a:schemeClr>
              </a:buClr>
              <a:buFont typeface="Wingdings" pitchFamily="2" charset="2"/>
              <a:buChar char="Ø"/>
            </a:pPr>
            <a:r>
              <a:rPr lang="en-US" sz="1100" b="1" dirty="0">
                <a:solidFill>
                  <a:schemeClr val="tx2"/>
                </a:solidFill>
                <a:latin typeface="Arial" panose="020B0604020202020204" pitchFamily="34" charset="0"/>
                <a:cs typeface="Arial" panose="020B0604020202020204" pitchFamily="34" charset="0"/>
              </a:rPr>
              <a:t>Five manuscripts published to numerous journals including: Journal of Immigrant and Minority Health, </a:t>
            </a:r>
            <a:r>
              <a:rPr lang="en-US" sz="1100" b="1" dirty="0" err="1">
                <a:solidFill>
                  <a:schemeClr val="tx2"/>
                </a:solidFill>
                <a:latin typeface="Arial" panose="020B0604020202020204" pitchFamily="34" charset="0"/>
                <a:cs typeface="Arial" panose="020B0604020202020204" pitchFamily="34" charset="0"/>
              </a:rPr>
              <a:t>PharmacoEconomics</a:t>
            </a:r>
            <a:r>
              <a:rPr lang="en-US" sz="1100" b="1" dirty="0">
                <a:solidFill>
                  <a:schemeClr val="tx2"/>
                </a:solidFill>
                <a:latin typeface="Arial" panose="020B0604020202020204" pitchFamily="34" charset="0"/>
                <a:cs typeface="Arial" panose="020B0604020202020204" pitchFamily="34" charset="0"/>
              </a:rPr>
              <a:t>-Open, and Cancer Health Disparities Journal. </a:t>
            </a:r>
          </a:p>
        </p:txBody>
      </p:sp>
      <p:graphicFrame>
        <p:nvGraphicFramePr>
          <p:cNvPr id="18" name="Table 17">
            <a:extLst>
              <a:ext uri="{FF2B5EF4-FFF2-40B4-BE49-F238E27FC236}">
                <a16:creationId xmlns:a16="http://schemas.microsoft.com/office/drawing/2014/main" id="{65113B97-79C9-4903-B7CB-93764098B147}"/>
              </a:ext>
            </a:extLst>
          </p:cNvPr>
          <p:cNvGraphicFramePr>
            <a:graphicFrameLocks noGrp="1"/>
          </p:cNvGraphicFramePr>
          <p:nvPr/>
        </p:nvGraphicFramePr>
        <p:xfrm>
          <a:off x="4439427" y="5217884"/>
          <a:ext cx="4704573" cy="1630680"/>
        </p:xfrm>
        <a:graphic>
          <a:graphicData uri="http://schemas.openxmlformats.org/drawingml/2006/table">
            <a:tbl>
              <a:tblPr firstRow="1" bandRow="1">
                <a:tableStyleId>{8EC20E35-A176-4012-BC5E-935CFFF8708E}</a:tableStyleId>
              </a:tblPr>
              <a:tblGrid>
                <a:gridCol w="889318">
                  <a:extLst>
                    <a:ext uri="{9D8B030D-6E8A-4147-A177-3AD203B41FA5}">
                      <a16:colId xmlns:a16="http://schemas.microsoft.com/office/drawing/2014/main" val="20000"/>
                    </a:ext>
                  </a:extLst>
                </a:gridCol>
                <a:gridCol w="991057">
                  <a:extLst>
                    <a:ext uri="{9D8B030D-6E8A-4147-A177-3AD203B41FA5}">
                      <a16:colId xmlns:a16="http://schemas.microsoft.com/office/drawing/2014/main" val="20001"/>
                    </a:ext>
                  </a:extLst>
                </a:gridCol>
                <a:gridCol w="1288112">
                  <a:extLst>
                    <a:ext uri="{9D8B030D-6E8A-4147-A177-3AD203B41FA5}">
                      <a16:colId xmlns:a16="http://schemas.microsoft.com/office/drawing/2014/main" val="1343841762"/>
                    </a:ext>
                  </a:extLst>
                </a:gridCol>
                <a:gridCol w="1536086">
                  <a:extLst>
                    <a:ext uri="{9D8B030D-6E8A-4147-A177-3AD203B41FA5}">
                      <a16:colId xmlns:a16="http://schemas.microsoft.com/office/drawing/2014/main" val="504848146"/>
                    </a:ext>
                  </a:extLst>
                </a:gridCol>
              </a:tblGrid>
              <a:tr h="373151">
                <a:tc>
                  <a:txBody>
                    <a:bodyPr/>
                    <a:lstStyle/>
                    <a:p>
                      <a:pPr algn="ctr"/>
                      <a:r>
                        <a:rPr kumimoji="0" lang="en-US" sz="1100" b="1" i="0" u="none" strike="noStrike" cap="none" spc="0" normalizeH="0" baseline="0" dirty="0">
                          <a:ln>
                            <a:noFill/>
                          </a:ln>
                          <a:solidFill>
                            <a:srgbClr val="D96E1C"/>
                          </a:solidFill>
                          <a:effectLst/>
                          <a:uFillTx/>
                          <a:latin typeface="+mn-lt"/>
                          <a:cs typeface="Arial" panose="020B0604020202020204" pitchFamily="34" charset="0"/>
                          <a:sym typeface="Times New Roman"/>
                        </a:rPr>
                        <a:t>Year</a:t>
                      </a:r>
                    </a:p>
                  </a:txBody>
                  <a:tcPr>
                    <a:solidFill>
                      <a:srgbClr val="3F515B"/>
                    </a:solidFill>
                  </a:tcPr>
                </a:tc>
                <a:tc>
                  <a:txBody>
                    <a:bodyPr/>
                    <a:lstStyle/>
                    <a:p>
                      <a:pPr algn="ctr"/>
                      <a:r>
                        <a:rPr kumimoji="0" lang="en-US" sz="1100" b="1" i="0" u="none" strike="noStrike" cap="none" spc="0" normalizeH="0" baseline="0" dirty="0">
                          <a:ln>
                            <a:noFill/>
                          </a:ln>
                          <a:solidFill>
                            <a:srgbClr val="D96E1C"/>
                          </a:solidFill>
                          <a:effectLst/>
                          <a:uFillTx/>
                          <a:latin typeface="+mn-lt"/>
                          <a:cs typeface="Arial" panose="020B0604020202020204" pitchFamily="34" charset="0"/>
                          <a:sym typeface="Times New Roman"/>
                        </a:rPr>
                        <a:t>Number of FITs</a:t>
                      </a:r>
                    </a:p>
                  </a:txBody>
                  <a:tcPr>
                    <a:solidFill>
                      <a:srgbClr val="3F515B"/>
                    </a:solidFill>
                  </a:tcPr>
                </a:tc>
                <a:tc>
                  <a:txBody>
                    <a:bodyPr/>
                    <a:lstStyle/>
                    <a:p>
                      <a:pPr algn="ctr"/>
                      <a:r>
                        <a:rPr kumimoji="0" lang="en-US" sz="1100" b="1" i="0" u="none" strike="noStrike" cap="none" spc="0" normalizeH="0" baseline="0" dirty="0">
                          <a:ln>
                            <a:noFill/>
                          </a:ln>
                          <a:solidFill>
                            <a:srgbClr val="D96E1C"/>
                          </a:solidFill>
                          <a:effectLst/>
                          <a:uFillTx/>
                          <a:latin typeface="+mn-lt"/>
                          <a:cs typeface="Arial" panose="020B0604020202020204" pitchFamily="34" charset="0"/>
                          <a:sym typeface="Times New Roman"/>
                        </a:rPr>
                        <a:t>Number of Colonoscopies</a:t>
                      </a:r>
                    </a:p>
                  </a:txBody>
                  <a:tcPr>
                    <a:solidFill>
                      <a:srgbClr val="3F515B"/>
                    </a:solidFill>
                  </a:tcPr>
                </a:tc>
                <a:tc>
                  <a:txBody>
                    <a:bodyPr/>
                    <a:lstStyle/>
                    <a:p>
                      <a:pPr algn="ctr"/>
                      <a:r>
                        <a:rPr kumimoji="0" lang="en-US" sz="1100" b="1" i="0" u="none" strike="noStrike" cap="none" spc="0" normalizeH="0" baseline="0" dirty="0">
                          <a:ln>
                            <a:noFill/>
                          </a:ln>
                          <a:solidFill>
                            <a:srgbClr val="D96E1C"/>
                          </a:solidFill>
                          <a:effectLst/>
                          <a:uFillTx/>
                          <a:latin typeface="+mn-lt"/>
                          <a:cs typeface="Arial" panose="020B0604020202020204" pitchFamily="34" charset="0"/>
                          <a:sym typeface="Times New Roman"/>
                        </a:rPr>
                        <a:t>Number of precursors/cancers detected </a:t>
                      </a:r>
                    </a:p>
                  </a:txBody>
                  <a:tcPr>
                    <a:solidFill>
                      <a:srgbClr val="3F515B"/>
                    </a:solidFill>
                  </a:tcPr>
                </a:tc>
                <a:extLst>
                  <a:ext uri="{0D108BD9-81ED-4DB2-BD59-A6C34878D82A}">
                    <a16:rowId xmlns:a16="http://schemas.microsoft.com/office/drawing/2014/main" val="10000"/>
                  </a:ext>
                </a:extLst>
              </a:tr>
              <a:tr h="162656">
                <a:tc>
                  <a:txBody>
                    <a:bodyPr/>
                    <a:lstStyle/>
                    <a:p>
                      <a:r>
                        <a:rPr lang="en-US" sz="1100" dirty="0">
                          <a:latin typeface="+mn-lt"/>
                          <a:ea typeface="Arial" charset="0"/>
                          <a:cs typeface="Arial" charset="0"/>
                        </a:rPr>
                        <a:t>2016-2017</a:t>
                      </a:r>
                    </a:p>
                  </a:txBody>
                  <a:tcPr/>
                </a:tc>
                <a:tc>
                  <a:txBody>
                    <a:bodyPr/>
                    <a:lstStyle/>
                    <a:p>
                      <a:pPr algn="ctr"/>
                      <a:r>
                        <a:rPr lang="en-US" sz="1100" dirty="0">
                          <a:latin typeface="+mn-lt"/>
                        </a:rPr>
                        <a:t>1,410</a:t>
                      </a:r>
                      <a:endParaRPr lang="en-US" sz="1100" dirty="0">
                        <a:latin typeface="+mn-lt"/>
                        <a:ea typeface="Arial" charset="0"/>
                        <a:cs typeface="Arial" charset="0"/>
                      </a:endParaRPr>
                    </a:p>
                  </a:txBody>
                  <a:tcPr/>
                </a:tc>
                <a:tc>
                  <a:txBody>
                    <a:bodyPr/>
                    <a:lstStyle/>
                    <a:p>
                      <a:pPr algn="ctr"/>
                      <a:r>
                        <a:rPr lang="en-US" sz="1100" dirty="0">
                          <a:latin typeface="+mn-lt"/>
                          <a:ea typeface="Arial" charset="0"/>
                          <a:cs typeface="Arial" charset="0"/>
                        </a:rPr>
                        <a:t>665</a:t>
                      </a:r>
                    </a:p>
                  </a:txBody>
                  <a:tcPr/>
                </a:tc>
                <a:tc>
                  <a:txBody>
                    <a:bodyPr/>
                    <a:lstStyle/>
                    <a:p>
                      <a:pPr algn="ctr"/>
                      <a:r>
                        <a:rPr lang="en-US" sz="1100" dirty="0">
                          <a:latin typeface="+mn-lt"/>
                          <a:ea typeface="Arial" charset="0"/>
                          <a:cs typeface="Arial" charset="0"/>
                        </a:rPr>
                        <a:t>46</a:t>
                      </a:r>
                    </a:p>
                  </a:txBody>
                  <a:tcPr/>
                </a:tc>
                <a:extLst>
                  <a:ext uri="{0D108BD9-81ED-4DB2-BD59-A6C34878D82A}">
                    <a16:rowId xmlns:a16="http://schemas.microsoft.com/office/drawing/2014/main" val="10001"/>
                  </a:ext>
                </a:extLst>
              </a:tr>
              <a:tr h="162656">
                <a:tc>
                  <a:txBody>
                    <a:bodyPr/>
                    <a:lstStyle/>
                    <a:p>
                      <a:r>
                        <a:rPr lang="en-US" sz="1100" dirty="0">
                          <a:latin typeface="+mn-lt"/>
                        </a:rPr>
                        <a:t>2017-2018</a:t>
                      </a:r>
                      <a:endParaRPr lang="en-US" sz="1100" dirty="0">
                        <a:latin typeface="+mn-lt"/>
                        <a:ea typeface="Arial" charset="0"/>
                        <a:cs typeface="Arial" charset="0"/>
                      </a:endParaRPr>
                    </a:p>
                  </a:txBody>
                  <a:tcPr/>
                </a:tc>
                <a:tc>
                  <a:txBody>
                    <a:bodyPr/>
                    <a:lstStyle/>
                    <a:p>
                      <a:pPr algn="ctr"/>
                      <a:r>
                        <a:rPr lang="en-US" sz="1100" dirty="0">
                          <a:latin typeface="+mn-lt"/>
                        </a:rPr>
                        <a:t>1,533</a:t>
                      </a:r>
                      <a:endParaRPr lang="en-US" sz="1100" dirty="0">
                        <a:latin typeface="+mn-lt"/>
                        <a:ea typeface="Arial" charset="0"/>
                        <a:cs typeface="Arial" charset="0"/>
                      </a:endParaRPr>
                    </a:p>
                  </a:txBody>
                  <a:tcPr/>
                </a:tc>
                <a:tc>
                  <a:txBody>
                    <a:bodyPr/>
                    <a:lstStyle/>
                    <a:p>
                      <a:pPr algn="ctr"/>
                      <a:r>
                        <a:rPr lang="en-US" sz="1100" dirty="0">
                          <a:latin typeface="+mn-lt"/>
                          <a:ea typeface="Arial" charset="0"/>
                          <a:cs typeface="Arial" charset="0"/>
                        </a:rPr>
                        <a:t>536</a:t>
                      </a:r>
                    </a:p>
                  </a:txBody>
                  <a:tcPr/>
                </a:tc>
                <a:tc>
                  <a:txBody>
                    <a:bodyPr/>
                    <a:lstStyle/>
                    <a:p>
                      <a:pPr algn="ctr"/>
                      <a:r>
                        <a:rPr lang="en-US" sz="1100" dirty="0">
                          <a:latin typeface="+mn-lt"/>
                          <a:ea typeface="Arial" charset="0"/>
                          <a:cs typeface="Arial" charset="0"/>
                        </a:rPr>
                        <a:t>31</a:t>
                      </a:r>
                    </a:p>
                  </a:txBody>
                  <a:tcPr/>
                </a:tc>
                <a:extLst>
                  <a:ext uri="{0D108BD9-81ED-4DB2-BD59-A6C34878D82A}">
                    <a16:rowId xmlns:a16="http://schemas.microsoft.com/office/drawing/2014/main" val="10002"/>
                  </a:ext>
                </a:extLst>
              </a:tr>
              <a:tr h="162656">
                <a:tc>
                  <a:txBody>
                    <a:bodyPr/>
                    <a:lstStyle/>
                    <a:p>
                      <a:pPr marL="0" marR="0" indent="0" algn="l" defTabSz="676150" eaLnBrk="1" latinLnBrk="0" hangingPunct="1">
                        <a:lnSpc>
                          <a:spcPct val="100000"/>
                        </a:lnSpc>
                        <a:spcBef>
                          <a:spcPts val="0"/>
                        </a:spcBef>
                        <a:spcAft>
                          <a:spcPts val="0"/>
                        </a:spcAft>
                        <a:buClrTx/>
                        <a:buSzTx/>
                        <a:buFontTx/>
                        <a:buNone/>
                        <a:tabLst/>
                      </a:pPr>
                      <a:r>
                        <a:rPr lang="en-US" sz="1100" b="0" i="0" u="none" strike="noStrike" cap="none" spc="0" baseline="0" dirty="0">
                          <a:ln>
                            <a:noFill/>
                          </a:ln>
                          <a:solidFill>
                            <a:schemeClr val="dk1"/>
                          </a:solidFill>
                          <a:uFillTx/>
                          <a:latin typeface="+mn-lt"/>
                          <a:ea typeface="+mn-ea"/>
                          <a:cs typeface="+mn-cs"/>
                          <a:sym typeface="Helvetica Neue Thin"/>
                        </a:rPr>
                        <a:t>2018-2019</a:t>
                      </a:r>
                    </a:p>
                  </a:txBody>
                  <a:tcPr/>
                </a:tc>
                <a:tc>
                  <a:txBody>
                    <a:bodyPr/>
                    <a:lstStyle/>
                    <a:p>
                      <a:pPr algn="ctr"/>
                      <a:r>
                        <a:rPr lang="en-US" sz="1100" dirty="0">
                          <a:latin typeface="+mn-lt"/>
                        </a:rPr>
                        <a:t>1,900</a:t>
                      </a:r>
                      <a:endParaRPr lang="en-US" sz="1100" dirty="0">
                        <a:latin typeface="+mn-lt"/>
                        <a:ea typeface="Arial" charset="0"/>
                        <a:cs typeface="Arial" charset="0"/>
                      </a:endParaRPr>
                    </a:p>
                  </a:txBody>
                  <a:tcPr/>
                </a:tc>
                <a:tc>
                  <a:txBody>
                    <a:bodyPr/>
                    <a:lstStyle/>
                    <a:p>
                      <a:pPr algn="ctr"/>
                      <a:r>
                        <a:rPr lang="en-US" sz="1100" dirty="0">
                          <a:latin typeface="+mn-lt"/>
                          <a:ea typeface="Arial" charset="0"/>
                          <a:cs typeface="Arial" charset="0"/>
                        </a:rPr>
                        <a:t>379</a:t>
                      </a:r>
                    </a:p>
                  </a:txBody>
                  <a:tcPr/>
                </a:tc>
                <a:tc>
                  <a:txBody>
                    <a:bodyPr/>
                    <a:lstStyle/>
                    <a:p>
                      <a:pPr algn="ctr"/>
                      <a:r>
                        <a:rPr lang="en-US" sz="1100" dirty="0">
                          <a:latin typeface="+mn-lt"/>
                          <a:ea typeface="Arial" charset="0"/>
                          <a:cs typeface="Arial" charset="0"/>
                        </a:rPr>
                        <a:t>21</a:t>
                      </a:r>
                    </a:p>
                  </a:txBody>
                  <a:tcPr/>
                </a:tc>
                <a:extLst>
                  <a:ext uri="{0D108BD9-81ED-4DB2-BD59-A6C34878D82A}">
                    <a16:rowId xmlns:a16="http://schemas.microsoft.com/office/drawing/2014/main" val="10003"/>
                  </a:ext>
                </a:extLst>
              </a:tr>
              <a:tr h="162656">
                <a:tc>
                  <a:txBody>
                    <a:bodyPr/>
                    <a:lstStyle/>
                    <a:p>
                      <a:r>
                        <a:rPr lang="en-US" sz="1100" dirty="0">
                          <a:latin typeface="+mn-lt"/>
                        </a:rPr>
                        <a:t>Total</a:t>
                      </a:r>
                      <a:endParaRPr lang="en-US" sz="1100" b="1" dirty="0">
                        <a:latin typeface="+mn-lt"/>
                        <a:ea typeface="Arial" charset="0"/>
                        <a:cs typeface="Arial" charset="0"/>
                      </a:endParaRPr>
                    </a:p>
                  </a:txBody>
                  <a:tcPr/>
                </a:tc>
                <a:tc>
                  <a:txBody>
                    <a:bodyPr/>
                    <a:lstStyle/>
                    <a:p>
                      <a:pPr algn="ctr"/>
                      <a:r>
                        <a:rPr lang="en-US" sz="1100" b="1" dirty="0">
                          <a:latin typeface="+mn-lt"/>
                        </a:rPr>
                        <a:t>4,843</a:t>
                      </a:r>
                      <a:endParaRPr lang="en-US" sz="1100" b="1" dirty="0">
                        <a:latin typeface="+mn-lt"/>
                        <a:ea typeface="Arial" charset="0"/>
                        <a:cs typeface="Arial" charset="0"/>
                      </a:endParaRPr>
                    </a:p>
                  </a:txBody>
                  <a:tcPr/>
                </a:tc>
                <a:tc>
                  <a:txBody>
                    <a:bodyPr/>
                    <a:lstStyle/>
                    <a:p>
                      <a:pPr algn="ctr"/>
                      <a:r>
                        <a:rPr lang="en-US" sz="1100" b="1" dirty="0">
                          <a:latin typeface="+mn-lt"/>
                          <a:ea typeface="Arial" charset="0"/>
                          <a:cs typeface="Arial" charset="0"/>
                        </a:rPr>
                        <a:t>1,580</a:t>
                      </a:r>
                    </a:p>
                  </a:txBody>
                  <a:tcPr/>
                </a:tc>
                <a:tc>
                  <a:txBody>
                    <a:bodyPr/>
                    <a:lstStyle/>
                    <a:p>
                      <a:pPr algn="ctr"/>
                      <a:r>
                        <a:rPr lang="en-US" sz="1100" b="1" dirty="0">
                          <a:latin typeface="+mn-lt"/>
                          <a:ea typeface="Arial" charset="0"/>
                          <a:cs typeface="Arial" charset="0"/>
                        </a:rPr>
                        <a:t>98</a:t>
                      </a:r>
                    </a:p>
                  </a:txBody>
                  <a:tcPr/>
                </a:tc>
                <a:extLst>
                  <a:ext uri="{0D108BD9-81ED-4DB2-BD59-A6C34878D82A}">
                    <a16:rowId xmlns:a16="http://schemas.microsoft.com/office/drawing/2014/main" val="10004"/>
                  </a:ext>
                </a:extLst>
              </a:tr>
            </a:tbl>
          </a:graphicData>
        </a:graphic>
      </p:graphicFrame>
      <p:pic>
        <p:nvPicPr>
          <p:cNvPr id="3" name="Picture 2" descr="A picture containing knife&#10;&#10;Description automatically generated">
            <a:extLst>
              <a:ext uri="{FF2B5EF4-FFF2-40B4-BE49-F238E27FC236}">
                <a16:creationId xmlns:a16="http://schemas.microsoft.com/office/drawing/2014/main" id="{AF413A6F-B481-46B0-8E8E-9255C8389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2707"/>
            <a:ext cx="3541879" cy="705293"/>
          </a:xfrm>
          <a:prstGeom prst="rect">
            <a:avLst/>
          </a:prstGeom>
        </p:spPr>
      </p:pic>
      <p:sp>
        <p:nvSpPr>
          <p:cNvPr id="9" name="TextBox 8">
            <a:extLst>
              <a:ext uri="{FF2B5EF4-FFF2-40B4-BE49-F238E27FC236}">
                <a16:creationId xmlns:a16="http://schemas.microsoft.com/office/drawing/2014/main" id="{4453035C-0B18-431A-AFBE-99426DD07C2B}"/>
              </a:ext>
            </a:extLst>
          </p:cNvPr>
          <p:cNvSpPr txBox="1"/>
          <p:nvPr/>
        </p:nvSpPr>
        <p:spPr>
          <a:xfrm>
            <a:off x="7524749" y="1703905"/>
            <a:ext cx="1584767" cy="1938992"/>
          </a:xfrm>
          <a:prstGeom prst="rect">
            <a:avLst/>
          </a:prstGeom>
          <a:noFill/>
        </p:spPr>
        <p:txBody>
          <a:bodyPr wrap="square" rtlCol="0">
            <a:spAutoFit/>
          </a:bodyPr>
          <a:lstStyle/>
          <a:p>
            <a:pPr algn="r"/>
            <a:r>
              <a:rPr lang="en-US" sz="1200" dirty="0">
                <a:solidFill>
                  <a:srgbClr val="3F515B"/>
                </a:solidFill>
                <a:latin typeface="Arial" panose="020B0604020202020204" pitchFamily="34" charset="0"/>
                <a:cs typeface="Arial" panose="020B0604020202020204" pitchFamily="34" charset="0"/>
              </a:rPr>
              <a:t>CPRIT Award PP160023: </a:t>
            </a:r>
            <a:r>
              <a:rPr lang="en-US" sz="1200" b="1" dirty="0">
                <a:solidFill>
                  <a:srgbClr val="3F515B"/>
                </a:solidFill>
                <a:latin typeface="Arial" panose="020B0604020202020204" pitchFamily="34" charset="0"/>
                <a:cs typeface="Arial" panose="020B0604020202020204" pitchFamily="34" charset="0"/>
              </a:rPr>
              <a:t>$2,299,753.00</a:t>
            </a:r>
          </a:p>
          <a:p>
            <a:pPr algn="r"/>
            <a:r>
              <a:rPr lang="en-US" sz="1200" dirty="0">
                <a:solidFill>
                  <a:srgbClr val="3F515B"/>
                </a:solidFill>
                <a:latin typeface="Arial" panose="020B0604020202020204" pitchFamily="34" charset="0"/>
                <a:cs typeface="Arial" panose="020B0604020202020204" pitchFamily="34" charset="0"/>
              </a:rPr>
              <a:t>(</a:t>
            </a:r>
            <a:r>
              <a:rPr lang="en-US" sz="1200" i="1" dirty="0">
                <a:solidFill>
                  <a:srgbClr val="3F515B"/>
                </a:solidFill>
                <a:latin typeface="Arial" panose="020B0604020202020204" pitchFamily="34" charset="0"/>
                <a:cs typeface="Arial" panose="020B0604020202020204" pitchFamily="34" charset="0"/>
              </a:rPr>
              <a:t>August 2016 – February 2020)</a:t>
            </a:r>
          </a:p>
          <a:p>
            <a:pPr algn="r"/>
            <a:r>
              <a:rPr lang="en-US" sz="1200" i="1" dirty="0">
                <a:solidFill>
                  <a:srgbClr val="3F515B"/>
                </a:solidFill>
                <a:latin typeface="Arial" panose="020B0604020202020204" pitchFamily="34" charset="0"/>
                <a:cs typeface="Arial" panose="020B0604020202020204" pitchFamily="34" charset="0"/>
              </a:rPr>
              <a:t>PD: Paul McGaha, DO, MPH </a:t>
            </a:r>
          </a:p>
          <a:p>
            <a:pPr algn="r"/>
            <a:r>
              <a:rPr lang="en-US" sz="1200" i="1" dirty="0">
                <a:solidFill>
                  <a:srgbClr val="3F515B"/>
                </a:solidFill>
                <a:latin typeface="Arial" panose="020B0604020202020204" pitchFamily="34" charset="0"/>
                <a:cs typeface="Arial" panose="020B0604020202020204" pitchFamily="34" charset="0"/>
              </a:rPr>
              <a:t>Co-PD: Carlton Allen, MS, CHW, CHES</a:t>
            </a:r>
          </a:p>
        </p:txBody>
      </p:sp>
      <p:sp>
        <p:nvSpPr>
          <p:cNvPr id="4" name="Rectangle 3">
            <a:extLst>
              <a:ext uri="{FF2B5EF4-FFF2-40B4-BE49-F238E27FC236}">
                <a16:creationId xmlns:a16="http://schemas.microsoft.com/office/drawing/2014/main" id="{A79CEE79-2ED8-C040-844F-E2444614F73B}"/>
              </a:ext>
            </a:extLst>
          </p:cNvPr>
          <p:cNvSpPr/>
          <p:nvPr/>
        </p:nvSpPr>
        <p:spPr>
          <a:xfrm>
            <a:off x="6339839" y="256854"/>
            <a:ext cx="2608952" cy="1284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plate, food&#10;&#10;Description automatically generated">
            <a:extLst>
              <a:ext uri="{FF2B5EF4-FFF2-40B4-BE49-F238E27FC236}">
                <a16:creationId xmlns:a16="http://schemas.microsoft.com/office/drawing/2014/main" id="{C9923A91-7195-FF40-B9AA-B332271AB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020" y="466748"/>
            <a:ext cx="2106589" cy="680184"/>
          </a:xfrm>
          <a:prstGeom prst="rect">
            <a:avLst/>
          </a:prstGeom>
        </p:spPr>
      </p:pic>
      <p:sp>
        <p:nvSpPr>
          <p:cNvPr id="16" name="Rectangle 15">
            <a:extLst>
              <a:ext uri="{FF2B5EF4-FFF2-40B4-BE49-F238E27FC236}">
                <a16:creationId xmlns:a16="http://schemas.microsoft.com/office/drawing/2014/main" id="{75534025-4A29-4C86-A146-BAF40DB44D79}"/>
              </a:ext>
            </a:extLst>
          </p:cNvPr>
          <p:cNvSpPr/>
          <p:nvPr/>
        </p:nvSpPr>
        <p:spPr>
          <a:xfrm>
            <a:off x="228600" y="3265772"/>
            <a:ext cx="5818717" cy="415498"/>
          </a:xfrm>
          <a:prstGeom prst="rect">
            <a:avLst/>
          </a:prstGeom>
        </p:spPr>
        <p:txBody>
          <a:bodyPr wrap="square">
            <a:spAutoFit/>
          </a:bodyPr>
          <a:lstStyle/>
          <a:p>
            <a:r>
              <a:rPr lang="en-US" sz="1050" dirty="0">
                <a:solidFill>
                  <a:schemeClr val="tx2"/>
                </a:solidFill>
                <a:latin typeface="Arial" panose="020B0604020202020204" pitchFamily="34" charset="0"/>
                <a:cs typeface="Arial" panose="020B0604020202020204" pitchFamily="34" charset="0"/>
              </a:rPr>
              <a:t>"If precancerous polyps are detected early, colorectal cancer is very preventable,“ – Dr. Paul McGaha</a:t>
            </a:r>
          </a:p>
        </p:txBody>
      </p:sp>
    </p:spTree>
    <p:extLst>
      <p:ext uri="{BB962C8B-B14F-4D97-AF65-F5344CB8AC3E}">
        <p14:creationId xmlns:p14="http://schemas.microsoft.com/office/powerpoint/2010/main" val="2892982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4A34F1-1F08-4755-BC79-9500D0D77817}"/>
              </a:ext>
            </a:extLst>
          </p:cNvPr>
          <p:cNvSpPr>
            <a:spLocks noGrp="1"/>
          </p:cNvSpPr>
          <p:nvPr>
            <p:ph type="sldNum" sz="quarter" idx="4"/>
          </p:nvPr>
        </p:nvSpPr>
        <p:spPr/>
        <p:txBody>
          <a:bodyPr/>
          <a:lstStyle/>
          <a:p>
            <a:fld id="{2DCED0BE-F68D-3342-A8FD-8BDB0A412035}" type="slidenum">
              <a:rPr lang="en-US" smtClean="0"/>
              <a:pPr/>
              <a:t>27</a:t>
            </a:fld>
            <a:endParaRPr lang="en-US"/>
          </a:p>
        </p:txBody>
      </p:sp>
      <p:pic>
        <p:nvPicPr>
          <p:cNvPr id="5" name="Picture 4" descr="Text, icon&#10;&#10;Description automatically generated">
            <a:extLst>
              <a:ext uri="{FF2B5EF4-FFF2-40B4-BE49-F238E27FC236}">
                <a16:creationId xmlns:a16="http://schemas.microsoft.com/office/drawing/2014/main" id="{0BA8F273-5140-495C-A9A4-C3A3EA97358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874349" y="235530"/>
            <a:ext cx="2807736" cy="380043"/>
          </a:xfrm>
          <a:prstGeom prst="rect">
            <a:avLst/>
          </a:prstGeom>
          <a:noFill/>
          <a:ln>
            <a:noFill/>
          </a:ln>
        </p:spPr>
      </p:pic>
      <p:sp>
        <p:nvSpPr>
          <p:cNvPr id="8" name="TextBox 7">
            <a:extLst>
              <a:ext uri="{FF2B5EF4-FFF2-40B4-BE49-F238E27FC236}">
                <a16:creationId xmlns:a16="http://schemas.microsoft.com/office/drawing/2014/main" id="{61216D8C-2A17-4751-A84D-0AD3E610C6C1}"/>
              </a:ext>
            </a:extLst>
          </p:cNvPr>
          <p:cNvSpPr txBox="1"/>
          <p:nvPr/>
        </p:nvSpPr>
        <p:spPr>
          <a:xfrm>
            <a:off x="523590" y="1137826"/>
            <a:ext cx="3896010" cy="2862322"/>
          </a:xfrm>
          <a:prstGeom prst="rect">
            <a:avLst/>
          </a:prstGeom>
          <a:noFill/>
        </p:spPr>
        <p:txBody>
          <a:bodyPr wrap="square" rtlCol="0">
            <a:spAutoFit/>
          </a:bodyPr>
          <a:lstStyle/>
          <a:p>
            <a:r>
              <a:rPr lang="en-US" sz="1200" b="1">
                <a:solidFill>
                  <a:srgbClr val="233867"/>
                </a:solidFill>
                <a:latin typeface="Calibri" panose="020F0502020204030204" pitchFamily="34" charset="0"/>
                <a:cs typeface="Calibri" panose="020F0502020204030204" pitchFamily="34" charset="0"/>
              </a:rPr>
              <a:t>PROJECT</a:t>
            </a:r>
            <a:r>
              <a:rPr lang="en-US" sz="1200">
                <a:solidFill>
                  <a:srgbClr val="233867"/>
                </a:solidFill>
                <a:latin typeface="Calibri" panose="020F0502020204030204" pitchFamily="34" charset="0"/>
                <a:cs typeface="Calibri" panose="020F0502020204030204" pitchFamily="34" charset="0"/>
              </a:rPr>
              <a:t>: </a:t>
            </a:r>
            <a:r>
              <a:rPr lang="en-US" sz="1200">
                <a:solidFill>
                  <a:srgbClr val="984807"/>
                </a:solidFill>
                <a:effectLst/>
                <a:latin typeface="Calibri" panose="020F0502020204030204" pitchFamily="34" charset="0"/>
                <a:ea typeface="Times New Roman" panose="02020603050405020304" pitchFamily="18" charset="0"/>
                <a:cs typeface="Calibri" panose="020F0502020204030204" pitchFamily="34" charset="0"/>
              </a:rPr>
              <a:t>Perimeter is developing a medical imaging technology with AI that will be initially used during breast cancer surgery to help ensure that all the cancerous tissue is removed in one attempt. </a:t>
            </a:r>
            <a:endParaRPr lang="en-US" sz="1200" b="1">
              <a:solidFill>
                <a:srgbClr val="984807"/>
              </a:solidFill>
              <a:latin typeface="Calibri" panose="020F0502020204030204" pitchFamily="34" charset="0"/>
              <a:cs typeface="Calibri" panose="020F0502020204030204" pitchFamily="34" charset="0"/>
            </a:endParaRPr>
          </a:p>
          <a:p>
            <a:r>
              <a:rPr lang="en-US" sz="1200" b="1">
                <a:solidFill>
                  <a:srgbClr val="233867"/>
                </a:solidFill>
                <a:latin typeface="Calibri" panose="020F0502020204030204" pitchFamily="34" charset="0"/>
                <a:cs typeface="Calibri" panose="020F0502020204030204" pitchFamily="34" charset="0"/>
              </a:rPr>
              <a:t>DISEASE: </a:t>
            </a:r>
            <a:r>
              <a:rPr lang="en-US" sz="1200">
                <a:solidFill>
                  <a:srgbClr val="984807"/>
                </a:solidFill>
                <a:latin typeface="Calibri" panose="020F0502020204030204" pitchFamily="34" charset="0"/>
                <a:cs typeface="Calibri" panose="020F0502020204030204" pitchFamily="34" charset="0"/>
              </a:rPr>
              <a:t>Breast, colorectal, head and neck</a:t>
            </a:r>
            <a:endParaRPr lang="en-US" sz="1200" b="1">
              <a:solidFill>
                <a:srgbClr val="984807"/>
              </a:solidFill>
              <a:latin typeface="Calibri" panose="020F0502020204030204" pitchFamily="34" charset="0"/>
              <a:cs typeface="Calibri" panose="020F0502020204030204" pitchFamily="34" charset="0"/>
            </a:endParaRPr>
          </a:p>
          <a:p>
            <a:r>
              <a:rPr lang="en-US" sz="1200" b="1">
                <a:solidFill>
                  <a:srgbClr val="233867"/>
                </a:solidFill>
                <a:latin typeface="Calibri" panose="020F0502020204030204" pitchFamily="34" charset="0"/>
                <a:cs typeface="Calibri" panose="020F0502020204030204" pitchFamily="34" charset="0"/>
              </a:rPr>
              <a:t>SIGNIFICANCE: </a:t>
            </a:r>
            <a:r>
              <a:rPr lang="en-US" sz="1200">
                <a:solidFill>
                  <a:srgbClr val="984807"/>
                </a:solidFill>
                <a:effectLst/>
                <a:latin typeface="Calibri" panose="020F0502020204030204" pitchFamily="34" charset="0"/>
                <a:ea typeface="Times New Roman" panose="02020603050405020304" pitchFamily="18" charset="0"/>
                <a:cs typeface="Calibri" panose="020F0502020204030204" pitchFamily="34" charset="0"/>
              </a:rPr>
              <a:t>Unfortunately, today many breast cancer patients between 10-40% must undergo a second operation due to cancer being left behind unknowingly by the surgeon. Perimeter’s technology allows the surgeon to image the surface of excised tissue at the time of surgery at very high resolution.  This will give the surgeon the opportunity to remove additional tissue at the time of first surgery and in return potentially reduce the number of second surgeries. </a:t>
            </a:r>
            <a:endParaRPr lang="en-US" sz="1200">
              <a:solidFill>
                <a:srgbClr val="984807"/>
              </a:solidFill>
              <a:latin typeface="Calibri" panose="020F0502020204030204" pitchFamily="34" charset="0"/>
              <a:cs typeface="Calibri" panose="020F0502020204030204" pitchFamily="34" charset="0"/>
            </a:endParaRPr>
          </a:p>
          <a:p>
            <a:endParaRPr lang="en-US" sz="1200" b="1">
              <a:solidFill>
                <a:schemeClr val="accent1"/>
              </a:solidFill>
            </a:endParaRPr>
          </a:p>
        </p:txBody>
      </p:sp>
      <p:sp>
        <p:nvSpPr>
          <p:cNvPr id="10" name="TextBox 9">
            <a:extLst>
              <a:ext uri="{FF2B5EF4-FFF2-40B4-BE49-F238E27FC236}">
                <a16:creationId xmlns:a16="http://schemas.microsoft.com/office/drawing/2014/main" id="{E7A87478-9CA4-4C0F-A835-32D421DB4B78}"/>
              </a:ext>
            </a:extLst>
          </p:cNvPr>
          <p:cNvSpPr txBox="1"/>
          <p:nvPr/>
        </p:nvSpPr>
        <p:spPr>
          <a:xfrm>
            <a:off x="4200810" y="827514"/>
            <a:ext cx="4572000" cy="67710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35465"/>
                </a:solidFill>
                <a:effectLst/>
                <a:uLnTx/>
                <a:uFillTx/>
                <a:latin typeface="Arial"/>
                <a:ea typeface="+mn-ea"/>
                <a:cs typeface="+mn-cs"/>
              </a:rPr>
              <a:t>CPRIT Award: </a:t>
            </a:r>
            <a:r>
              <a:rPr kumimoji="0" lang="en-US" sz="1800" b="1" i="1" u="none" strike="noStrike" kern="1200" cap="none" spc="0" normalizeH="0" baseline="0" noProof="0">
                <a:ln>
                  <a:noFill/>
                </a:ln>
                <a:solidFill>
                  <a:srgbClr val="435465"/>
                </a:solidFill>
                <a:effectLst/>
                <a:uLnTx/>
                <a:uFillTx/>
                <a:latin typeface="Arial"/>
                <a:ea typeface="+mn-ea"/>
                <a:cs typeface="+mn-cs"/>
              </a:rPr>
              <a:t>$7,446,844</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435465"/>
                </a:solidFill>
                <a:effectLst/>
                <a:uLnTx/>
                <a:uFillTx/>
                <a:latin typeface="Arial"/>
                <a:ea typeface="+mn-ea"/>
                <a:cs typeface="+mn-cs"/>
              </a:rPr>
              <a:t>(August 2019)</a:t>
            </a:r>
          </a:p>
        </p:txBody>
      </p:sp>
      <p:sp>
        <p:nvSpPr>
          <p:cNvPr id="11" name="TextBox 10">
            <a:extLst>
              <a:ext uri="{FF2B5EF4-FFF2-40B4-BE49-F238E27FC236}">
                <a16:creationId xmlns:a16="http://schemas.microsoft.com/office/drawing/2014/main" id="{7EAB3B14-5601-4D22-916C-297714419637}"/>
              </a:ext>
            </a:extLst>
          </p:cNvPr>
          <p:cNvSpPr txBox="1"/>
          <p:nvPr/>
        </p:nvSpPr>
        <p:spPr>
          <a:xfrm>
            <a:off x="6373415" y="1696427"/>
            <a:ext cx="2246995"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a:ln>
                  <a:noFill/>
                </a:ln>
                <a:solidFill>
                  <a:srgbClr val="435465"/>
                </a:solidFill>
                <a:effectLst/>
                <a:uLnTx/>
                <a:uFillTx/>
                <a:latin typeface="Arial"/>
                <a:ea typeface="+mn-ea"/>
                <a:cs typeface="+mn-cs"/>
              </a:rPr>
              <a:t>Dallas, TX and Toronto, Ontario</a:t>
            </a:r>
          </a:p>
        </p:txBody>
      </p:sp>
      <p:graphicFrame>
        <p:nvGraphicFramePr>
          <p:cNvPr id="12" name="Table 11">
            <a:extLst>
              <a:ext uri="{FF2B5EF4-FFF2-40B4-BE49-F238E27FC236}">
                <a16:creationId xmlns:a16="http://schemas.microsoft.com/office/drawing/2014/main" id="{6B2FED37-53C8-4D32-B589-F14F6FB31B30}"/>
              </a:ext>
            </a:extLst>
          </p:cNvPr>
          <p:cNvGraphicFramePr>
            <a:graphicFrameLocks noGrp="1"/>
          </p:cNvGraphicFramePr>
          <p:nvPr/>
        </p:nvGraphicFramePr>
        <p:xfrm>
          <a:off x="567985" y="3760786"/>
          <a:ext cx="8160429" cy="1615440"/>
        </p:xfrm>
        <a:graphic>
          <a:graphicData uri="http://schemas.openxmlformats.org/drawingml/2006/table">
            <a:tbl>
              <a:tblPr firstRow="1" bandRow="1">
                <a:tableStyleId>{5C22544A-7EE6-4342-B048-85BDC9FD1C3A}</a:tableStyleId>
              </a:tblPr>
              <a:tblGrid>
                <a:gridCol w="8160429">
                  <a:extLst>
                    <a:ext uri="{9D8B030D-6E8A-4147-A177-3AD203B41FA5}">
                      <a16:colId xmlns:a16="http://schemas.microsoft.com/office/drawing/2014/main" val="20000"/>
                    </a:ext>
                  </a:extLst>
                </a:gridCol>
              </a:tblGrid>
              <a:tr h="158189">
                <a:tc>
                  <a:txBody>
                    <a:bodyPr/>
                    <a:lstStyle/>
                    <a:p>
                      <a:pPr algn="l">
                        <a:spcBef>
                          <a:spcPts val="300"/>
                        </a:spcBef>
                        <a:spcAft>
                          <a:spcPts val="300"/>
                        </a:spcAft>
                      </a:pPr>
                      <a:r>
                        <a:rPr lang="en-US" sz="1200" b="1">
                          <a:solidFill>
                            <a:schemeClr val="bg1"/>
                          </a:solidFill>
                          <a:latin typeface="+mn-lt"/>
                          <a:cs typeface="Arial" panose="020B0604020202020204" pitchFamily="34" charset="0"/>
                        </a:rPr>
                        <a:t>Highlights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56EB4"/>
                    </a:solidFill>
                  </a:tcPr>
                </a:tc>
                <a:extLst>
                  <a:ext uri="{0D108BD9-81ED-4DB2-BD59-A6C34878D82A}">
                    <a16:rowId xmlns:a16="http://schemas.microsoft.com/office/drawing/2014/main" val="10003"/>
                  </a:ext>
                </a:extLst>
              </a:tr>
              <a:tr h="1165470">
                <a:tc>
                  <a:txBody>
                    <a:bodyPr/>
                    <a:lstStyle/>
                    <a:p>
                      <a:pPr marL="285750" indent="-285750">
                        <a:spcAft>
                          <a:spcPts val="600"/>
                        </a:spcAft>
                        <a:buFont typeface="Arial" panose="020B0604020202020204" pitchFamily="34" charset="0"/>
                        <a:buChar char="•"/>
                      </a:pPr>
                      <a:r>
                        <a:rPr lang="en-US" sz="1200" b="0">
                          <a:solidFill>
                            <a:srgbClr val="936C26"/>
                          </a:solidFill>
                          <a:latin typeface="+mn-lt"/>
                          <a:cs typeface="Arial" panose="020B0604020202020204" pitchFamily="34" charset="0"/>
                        </a:rPr>
                        <a:t>The FDA has granted the company breakthrough device designation for its optical coherence tomography (OCT) imaging system coupled with </a:t>
                      </a:r>
                      <a:r>
                        <a:rPr lang="en-US" sz="1200" b="0" err="1">
                          <a:solidFill>
                            <a:srgbClr val="936C26"/>
                          </a:solidFill>
                          <a:latin typeface="+mn-lt"/>
                          <a:cs typeface="Arial" panose="020B0604020202020204" pitchFamily="34" charset="0"/>
                        </a:rPr>
                        <a:t>ImgAssist</a:t>
                      </a:r>
                      <a:r>
                        <a:rPr lang="en-US" sz="1200" b="0">
                          <a:solidFill>
                            <a:srgbClr val="936C26"/>
                          </a:solidFill>
                          <a:latin typeface="+mn-lt"/>
                          <a:cs typeface="Arial" panose="020B0604020202020204" pitchFamily="34" charset="0"/>
                        </a:rPr>
                        <a:t> AI</a:t>
                      </a:r>
                    </a:p>
                    <a:p>
                      <a:pPr marL="285750" indent="-285750">
                        <a:spcAft>
                          <a:spcPts val="600"/>
                        </a:spcAft>
                        <a:buFont typeface="Arial" panose="020B0604020202020204" pitchFamily="34" charset="0"/>
                        <a:buChar char="•"/>
                      </a:pPr>
                      <a:r>
                        <a:rPr kumimoji="0" lang="en-US" sz="1200" b="0" i="0" kern="1200">
                          <a:solidFill>
                            <a:srgbClr val="936C26"/>
                          </a:solidFill>
                          <a:effectLst/>
                          <a:latin typeface="+mn-lt"/>
                          <a:ea typeface="+mn-ea"/>
                          <a:cs typeface="+mn-cs"/>
                        </a:rPr>
                        <a:t> Perimeter’s proprietary “</a:t>
                      </a:r>
                      <a:r>
                        <a:rPr kumimoji="0" lang="en-US" sz="1200" b="0" i="0" kern="1200" err="1">
                          <a:solidFill>
                            <a:srgbClr val="936C26"/>
                          </a:solidFill>
                          <a:effectLst/>
                          <a:latin typeface="+mn-lt"/>
                          <a:ea typeface="+mn-ea"/>
                          <a:cs typeface="+mn-cs"/>
                        </a:rPr>
                        <a:t>ImgAssist</a:t>
                      </a:r>
                      <a:r>
                        <a:rPr kumimoji="0" lang="en-US" sz="1200" b="0" i="0" kern="1200">
                          <a:solidFill>
                            <a:srgbClr val="936C26"/>
                          </a:solidFill>
                          <a:effectLst/>
                          <a:latin typeface="+mn-lt"/>
                          <a:ea typeface="+mn-ea"/>
                          <a:cs typeface="+mn-cs"/>
                        </a:rPr>
                        <a:t>” AI technology has now been trained with more than 400 volumes of images of excised breast tissue collected during the first stage of its ATLAS AI project.</a:t>
                      </a:r>
                      <a:endParaRPr lang="en-US" sz="1200" b="1">
                        <a:solidFill>
                          <a:srgbClr val="936C26"/>
                        </a:solidFill>
                        <a:latin typeface="+mn-lt"/>
                        <a:cs typeface="Arial" panose="020B0604020202020204" pitchFamily="34" charset="0"/>
                      </a:endParaRPr>
                    </a:p>
                    <a:p>
                      <a:pPr marL="285750" indent="-285750">
                        <a:spcAft>
                          <a:spcPts val="600"/>
                        </a:spcAft>
                        <a:buFont typeface="Arial" panose="020B0604020202020204" pitchFamily="34" charset="0"/>
                        <a:buChar char="•"/>
                      </a:pPr>
                      <a:r>
                        <a:rPr lang="en-US" sz="1200" b="1">
                          <a:solidFill>
                            <a:srgbClr val="936C26"/>
                          </a:solidFill>
                          <a:latin typeface="+mn-lt"/>
                          <a:cs typeface="Arial" panose="020B0604020202020204" pitchFamily="34" charset="0"/>
                        </a:rPr>
                        <a:t>Commitment to Texas: </a:t>
                      </a:r>
                      <a:r>
                        <a:rPr lang="en-US" sz="1200" b="0">
                          <a:solidFill>
                            <a:srgbClr val="936C26"/>
                          </a:solidFill>
                          <a:latin typeface="+mn-lt"/>
                          <a:cs typeface="Arial" panose="020B0604020202020204" pitchFamily="34" charset="0"/>
                        </a:rPr>
                        <a:t>c</a:t>
                      </a:r>
                      <a:r>
                        <a:rPr lang="en-US" sz="1200">
                          <a:solidFill>
                            <a:srgbClr val="936C26"/>
                          </a:solidFill>
                          <a:latin typeface="+mn-lt"/>
                          <a:cs typeface="Arial" panose="020B0604020202020204" pitchFamily="34" charset="0"/>
                        </a:rPr>
                        <a:t>ompany has formed alliances with Baylor College of Medicine, MD Anderson and UT Health San Antonio</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pic>
        <p:nvPicPr>
          <p:cNvPr id="61442" name="Picture 2">
            <a:extLst>
              <a:ext uri="{FF2B5EF4-FFF2-40B4-BE49-F238E27FC236}">
                <a16:creationId xmlns:a16="http://schemas.microsoft.com/office/drawing/2014/main" id="{0EB85D0A-20B7-4A56-9EE3-890E64AFA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810" y="1672028"/>
            <a:ext cx="2809417" cy="20563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1E0E6A-24BA-4034-893F-07F5608C94D1}"/>
              </a:ext>
            </a:extLst>
          </p:cNvPr>
          <p:cNvSpPr txBox="1"/>
          <p:nvPr/>
        </p:nvSpPr>
        <p:spPr>
          <a:xfrm>
            <a:off x="1029200" y="5233510"/>
            <a:ext cx="7237997" cy="1384995"/>
          </a:xfrm>
          <a:prstGeom prst="rect">
            <a:avLst/>
          </a:prstGeom>
          <a:noFill/>
        </p:spPr>
        <p:txBody>
          <a:bodyPr wrap="square" rtlCol="0">
            <a:spAutoFit/>
          </a:bodyPr>
          <a:lstStyle/>
          <a:p>
            <a:endParaRPr lang="en-US" sz="1200" b="1">
              <a:solidFill>
                <a:schemeClr val="tx2"/>
              </a:solidFill>
              <a:latin typeface="Georgia" charset="0"/>
              <a:ea typeface="Georgia" charset="0"/>
              <a:cs typeface="Georgia" charset="0"/>
            </a:endParaRPr>
          </a:p>
          <a:p>
            <a:r>
              <a:rPr lang="en-US" sz="1200" b="1">
                <a:solidFill>
                  <a:schemeClr val="tx2"/>
                </a:solidFill>
                <a:latin typeface="Georgia" charset="0"/>
                <a:ea typeface="Georgia" charset="0"/>
                <a:cs typeface="Georgia" charset="0"/>
              </a:rPr>
              <a:t>“The CPRIT award has had a tremendous positive effect across many areas of Perimeter’s product development. So far, the funds awarded have been used to acquire crucial data sets that have trained our AI algorithms to be more accurate in preparation for a large Pivotal study where we intend to demonstrate that our technology can reduce the number of second surgeries for breast cancer patients.” 							</a:t>
            </a:r>
          </a:p>
          <a:p>
            <a:r>
              <a:rPr lang="en-US" sz="1200" b="1" i="1">
                <a:solidFill>
                  <a:schemeClr val="tx2"/>
                </a:solidFill>
                <a:latin typeface="Georgia" charset="0"/>
                <a:ea typeface="Georgia" charset="0"/>
                <a:cs typeface="Georgia" charset="0"/>
              </a:rPr>
              <a:t>						</a:t>
            </a:r>
            <a:r>
              <a:rPr lang="en-US" sz="1200" i="1">
                <a:solidFill>
                  <a:schemeClr val="tx2"/>
                </a:solidFill>
                <a:latin typeface="Georgia" charset="0"/>
                <a:ea typeface="Georgia" charset="0"/>
                <a:cs typeface="Georgia" charset="0"/>
              </a:rPr>
              <a:t>- Andrew Berkeley, Co-Founder, Perimeter Medical Imaging</a:t>
            </a:r>
          </a:p>
        </p:txBody>
      </p:sp>
      <p:sp>
        <p:nvSpPr>
          <p:cNvPr id="16" name="TextBox 15">
            <a:extLst>
              <a:ext uri="{FF2B5EF4-FFF2-40B4-BE49-F238E27FC236}">
                <a16:creationId xmlns:a16="http://schemas.microsoft.com/office/drawing/2014/main" id="{B8FA2C6E-B1E4-492F-8173-D2BDD19E840A}"/>
              </a:ext>
            </a:extLst>
          </p:cNvPr>
          <p:cNvSpPr txBox="1"/>
          <p:nvPr/>
        </p:nvSpPr>
        <p:spPr>
          <a:xfrm>
            <a:off x="7386221" y="6609589"/>
            <a:ext cx="1926456" cy="285916"/>
          </a:xfrm>
          <a:prstGeom prst="rect">
            <a:avLst/>
          </a:prstGeom>
          <a:noFill/>
        </p:spPr>
        <p:txBody>
          <a:bodyPr wrap="square" rtlCol="0" anchor="t">
            <a:spAutoFit/>
          </a:bodyPr>
          <a:lstStyle/>
          <a:p>
            <a:r>
              <a:rPr lang="en-US" sz="1200" dirty="0">
                <a:solidFill>
                  <a:srgbClr val="936C26"/>
                </a:solidFill>
              </a:rPr>
              <a:t>February 2022</a:t>
            </a:r>
          </a:p>
        </p:txBody>
      </p:sp>
      <p:cxnSp>
        <p:nvCxnSpPr>
          <p:cNvPr id="13" name="Straight Connector 12">
            <a:extLst>
              <a:ext uri="{FF2B5EF4-FFF2-40B4-BE49-F238E27FC236}">
                <a16:creationId xmlns:a16="http://schemas.microsoft.com/office/drawing/2014/main" id="{CE89B1B2-EF98-432A-9323-0600C8A72ECF}"/>
              </a:ext>
            </a:extLst>
          </p:cNvPr>
          <p:cNvCxnSpPr/>
          <p:nvPr/>
        </p:nvCxnSpPr>
        <p:spPr>
          <a:xfrm>
            <a:off x="6249971" y="741104"/>
            <a:ext cx="2432114" cy="11901"/>
          </a:xfrm>
          <a:prstGeom prst="line">
            <a:avLst/>
          </a:prstGeom>
          <a:ln w="222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6F9412FA-CB04-4282-96B6-43D469CD5AE8}"/>
              </a:ext>
            </a:extLst>
          </p:cNvPr>
          <p:cNvSpPr/>
          <p:nvPr/>
        </p:nvSpPr>
        <p:spPr>
          <a:xfrm>
            <a:off x="528804" y="139683"/>
            <a:ext cx="4309010" cy="707886"/>
          </a:xfrm>
          <a:prstGeom prst="rect">
            <a:avLst/>
          </a:prstGeom>
        </p:spPr>
        <p:txBody>
          <a:bodyPr wrap="square">
            <a:spAutoFit/>
          </a:bodyPr>
          <a:lstStyle/>
          <a:p>
            <a:r>
              <a:rPr lang="en-US" sz="2000" b="1">
                <a:solidFill>
                  <a:srgbClr val="984807"/>
                </a:solidFill>
              </a:rPr>
              <a:t>Creating a Cancer Fighting Ecosystem</a:t>
            </a:r>
          </a:p>
        </p:txBody>
      </p:sp>
    </p:spTree>
    <p:extLst>
      <p:ext uri="{BB962C8B-B14F-4D97-AF65-F5344CB8AC3E}">
        <p14:creationId xmlns:p14="http://schemas.microsoft.com/office/powerpoint/2010/main" val="2788202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4A34F1-1F08-4755-BC79-9500D0D77817}"/>
              </a:ext>
            </a:extLst>
          </p:cNvPr>
          <p:cNvSpPr>
            <a:spLocks noGrp="1"/>
          </p:cNvSpPr>
          <p:nvPr>
            <p:ph type="sldNum" sz="quarter" idx="4"/>
          </p:nvPr>
        </p:nvSpPr>
        <p:spPr/>
        <p:txBody>
          <a:bodyPr/>
          <a:lstStyle/>
          <a:p>
            <a:fld id="{2DCED0BE-F68D-3342-A8FD-8BDB0A412035}" type="slidenum">
              <a:rPr lang="en-US" smtClean="0"/>
              <a:pPr/>
              <a:t>28</a:t>
            </a:fld>
            <a:endParaRPr lang="en-US"/>
          </a:p>
        </p:txBody>
      </p:sp>
      <p:sp>
        <p:nvSpPr>
          <p:cNvPr id="8" name="TextBox 7">
            <a:extLst>
              <a:ext uri="{FF2B5EF4-FFF2-40B4-BE49-F238E27FC236}">
                <a16:creationId xmlns:a16="http://schemas.microsoft.com/office/drawing/2014/main" id="{61216D8C-2A17-4751-A84D-0AD3E610C6C1}"/>
              </a:ext>
            </a:extLst>
          </p:cNvPr>
          <p:cNvSpPr txBox="1"/>
          <p:nvPr/>
        </p:nvSpPr>
        <p:spPr>
          <a:xfrm>
            <a:off x="605003" y="929887"/>
            <a:ext cx="4043196" cy="2677656"/>
          </a:xfrm>
          <a:prstGeom prst="rect">
            <a:avLst/>
          </a:prstGeom>
          <a:noFill/>
        </p:spPr>
        <p:txBody>
          <a:bodyPr wrap="square" rtlCol="0">
            <a:spAutoFit/>
          </a:bodyPr>
          <a:lstStyle/>
          <a:p>
            <a:r>
              <a:rPr lang="en-US" sz="1200" b="1">
                <a:solidFill>
                  <a:srgbClr val="233867"/>
                </a:solidFill>
                <a:latin typeface="Calibri" panose="020F0502020204030204" pitchFamily="34" charset="0"/>
                <a:cs typeface="Calibri" panose="020F0502020204030204" pitchFamily="34" charset="0"/>
              </a:rPr>
              <a:t>PROJECT:</a:t>
            </a:r>
            <a:r>
              <a:rPr lang="en-US" sz="1200">
                <a:solidFill>
                  <a:srgbClr val="233867"/>
                </a:solidFill>
                <a:latin typeface="Calibri" panose="020F0502020204030204" pitchFamily="34" charset="0"/>
                <a:cs typeface="Calibri" panose="020F0502020204030204" pitchFamily="34" charset="0"/>
              </a:rPr>
              <a:t> </a:t>
            </a:r>
            <a:r>
              <a:rPr lang="en-US" sz="1200">
                <a:solidFill>
                  <a:srgbClr val="984807"/>
                </a:solidFill>
                <a:effectLst/>
                <a:latin typeface="Calibri" panose="020F0502020204030204" pitchFamily="34" charset="0"/>
                <a:ea typeface="Calibri" panose="020F0502020204030204" pitchFamily="34" charset="0"/>
                <a:cs typeface="Calibri" panose="020F0502020204030204" pitchFamily="34" charset="0"/>
              </a:rPr>
              <a:t>CPRIT supported the development of easy-to-use kits that report patients’ genetic information in tumors using next-generation sequencing (NGS). This information can help guide therapy and targeted treatments and improve patient management and outcomes. </a:t>
            </a:r>
            <a:endParaRPr lang="en-US" sz="1200" b="1">
              <a:solidFill>
                <a:srgbClr val="984807"/>
              </a:solidFill>
              <a:latin typeface="Calibri" panose="020F0502020204030204" pitchFamily="34" charset="0"/>
              <a:cs typeface="Calibri" panose="020F0502020204030204" pitchFamily="34" charset="0"/>
            </a:endParaRPr>
          </a:p>
          <a:p>
            <a:r>
              <a:rPr lang="en-US" sz="1200" b="1">
                <a:solidFill>
                  <a:srgbClr val="233867"/>
                </a:solidFill>
                <a:latin typeface="Calibri" panose="020F0502020204030204" pitchFamily="34" charset="0"/>
                <a:cs typeface="Calibri" panose="020F0502020204030204" pitchFamily="34" charset="0"/>
              </a:rPr>
              <a:t>DISEASE: </a:t>
            </a:r>
            <a:r>
              <a:rPr lang="en-US" sz="1200">
                <a:solidFill>
                  <a:srgbClr val="984807"/>
                </a:solidFill>
                <a:latin typeface="Calibri" panose="020F0502020204030204" pitchFamily="34" charset="0"/>
                <a:cs typeface="Calibri" panose="020F0502020204030204" pitchFamily="34" charset="0"/>
              </a:rPr>
              <a:t>multiple cancer types</a:t>
            </a:r>
          </a:p>
          <a:p>
            <a:r>
              <a:rPr lang="en-US" sz="1200" b="1">
                <a:solidFill>
                  <a:srgbClr val="233867"/>
                </a:solidFill>
                <a:latin typeface="Calibri" panose="020F0502020204030204" pitchFamily="34" charset="0"/>
                <a:cs typeface="Calibri" panose="020F0502020204030204" pitchFamily="34" charset="0"/>
              </a:rPr>
              <a:t>SIGNIFICANCE: </a:t>
            </a:r>
            <a:r>
              <a:rPr lang="en-US" sz="1200">
                <a:solidFill>
                  <a:srgbClr val="984807"/>
                </a:solidFill>
                <a:effectLst/>
                <a:latin typeface="Calibri" panose="020F0502020204030204" pitchFamily="34" charset="0"/>
                <a:ea typeface="Times New Roman" panose="02020603050405020304" pitchFamily="18" charset="0"/>
                <a:cs typeface="Calibri" panose="020F0502020204030204" pitchFamily="34" charset="0"/>
              </a:rPr>
              <a:t>CPRIT helped to fund the development of multiple novel next-generation sequencing products developed at </a:t>
            </a:r>
            <a:r>
              <a:rPr lang="en-US" sz="1200" err="1">
                <a:solidFill>
                  <a:srgbClr val="984807"/>
                </a:solidFill>
                <a:effectLst/>
                <a:latin typeface="Calibri" panose="020F0502020204030204" pitchFamily="34" charset="0"/>
                <a:ea typeface="Times New Roman" panose="02020603050405020304" pitchFamily="18" charset="0"/>
                <a:cs typeface="Calibri" panose="020F0502020204030204" pitchFamily="34" charset="0"/>
              </a:rPr>
              <a:t>Asuragen</a:t>
            </a:r>
            <a:r>
              <a:rPr lang="en-US" sz="1200">
                <a:solidFill>
                  <a:srgbClr val="984807"/>
                </a:solidFill>
                <a:effectLst/>
                <a:latin typeface="Calibri" panose="020F0502020204030204" pitchFamily="34" charset="0"/>
                <a:ea typeface="Times New Roman" panose="02020603050405020304" pitchFamily="18" charset="0"/>
                <a:cs typeface="Calibri" panose="020F0502020204030204" pitchFamily="34" charset="0"/>
              </a:rPr>
              <a:t>.  These products include both reagents and bioinformatics software, span both DNA and RNA sequencing, and are used for both clinical research and in vitro diagnostics.  These kits are used to diagnose mutations in multiple types of solid tumors, including lung, colon, and breast cancers. </a:t>
            </a:r>
            <a:endParaRPr lang="en-US" sz="1200" b="1">
              <a:solidFill>
                <a:srgbClr val="984807"/>
              </a:solidFill>
            </a:endParaRPr>
          </a:p>
        </p:txBody>
      </p:sp>
      <p:sp>
        <p:nvSpPr>
          <p:cNvPr id="10" name="TextBox 9">
            <a:extLst>
              <a:ext uri="{FF2B5EF4-FFF2-40B4-BE49-F238E27FC236}">
                <a16:creationId xmlns:a16="http://schemas.microsoft.com/office/drawing/2014/main" id="{E7A87478-9CA4-4C0F-A835-32D421DB4B78}"/>
              </a:ext>
            </a:extLst>
          </p:cNvPr>
          <p:cNvSpPr txBox="1"/>
          <p:nvPr/>
        </p:nvSpPr>
        <p:spPr>
          <a:xfrm>
            <a:off x="4156414" y="956339"/>
            <a:ext cx="4572000" cy="67710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35465"/>
                </a:solidFill>
                <a:effectLst/>
                <a:uLnTx/>
                <a:uFillTx/>
                <a:latin typeface="Arial"/>
                <a:ea typeface="+mn-ea"/>
                <a:cs typeface="+mn-cs"/>
              </a:rPr>
              <a:t>CPRIT Award: </a:t>
            </a:r>
            <a:r>
              <a:rPr kumimoji="0" lang="en-US" sz="1800" b="1" i="1" u="none" strike="noStrike" kern="1200" cap="none" spc="0" normalizeH="0" baseline="0" noProof="0">
                <a:ln>
                  <a:noFill/>
                </a:ln>
                <a:solidFill>
                  <a:srgbClr val="435465"/>
                </a:solidFill>
                <a:effectLst/>
                <a:uLnTx/>
                <a:uFillTx/>
                <a:latin typeface="Arial"/>
                <a:ea typeface="+mn-ea"/>
                <a:cs typeface="+mn-cs"/>
              </a:rPr>
              <a:t>$6,837,265</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435465"/>
                </a:solidFill>
                <a:effectLst/>
                <a:uLnTx/>
                <a:uFillTx/>
                <a:latin typeface="Arial"/>
                <a:ea typeface="+mn-ea"/>
                <a:cs typeface="+mn-cs"/>
              </a:rPr>
              <a:t>(March 2012)</a:t>
            </a:r>
          </a:p>
        </p:txBody>
      </p:sp>
      <p:sp>
        <p:nvSpPr>
          <p:cNvPr id="11" name="TextBox 10">
            <a:extLst>
              <a:ext uri="{FF2B5EF4-FFF2-40B4-BE49-F238E27FC236}">
                <a16:creationId xmlns:a16="http://schemas.microsoft.com/office/drawing/2014/main" id="{7EAB3B14-5601-4D22-916C-297714419637}"/>
              </a:ext>
            </a:extLst>
          </p:cNvPr>
          <p:cNvSpPr txBox="1"/>
          <p:nvPr/>
        </p:nvSpPr>
        <p:spPr>
          <a:xfrm>
            <a:off x="6329019" y="1825252"/>
            <a:ext cx="2246995"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a:ln>
                  <a:noFill/>
                </a:ln>
                <a:solidFill>
                  <a:srgbClr val="435465"/>
                </a:solidFill>
                <a:effectLst/>
                <a:uLnTx/>
                <a:uFillTx/>
                <a:latin typeface="Arial"/>
                <a:ea typeface="+mn-ea"/>
                <a:cs typeface="+mn-cs"/>
              </a:rPr>
              <a:t>Austin, TX</a:t>
            </a:r>
          </a:p>
        </p:txBody>
      </p:sp>
      <p:graphicFrame>
        <p:nvGraphicFramePr>
          <p:cNvPr id="12" name="Table 11">
            <a:extLst>
              <a:ext uri="{FF2B5EF4-FFF2-40B4-BE49-F238E27FC236}">
                <a16:creationId xmlns:a16="http://schemas.microsoft.com/office/drawing/2014/main" id="{6B2FED37-53C8-4D32-B589-F14F6FB31B30}"/>
              </a:ext>
            </a:extLst>
          </p:cNvPr>
          <p:cNvGraphicFramePr>
            <a:graphicFrameLocks noGrp="1"/>
          </p:cNvGraphicFramePr>
          <p:nvPr>
            <p:extLst>
              <p:ext uri="{D42A27DB-BD31-4B8C-83A1-F6EECF244321}">
                <p14:modId xmlns:p14="http://schemas.microsoft.com/office/powerpoint/2010/main" val="3670412549"/>
              </p:ext>
            </p:extLst>
          </p:nvPr>
        </p:nvGraphicFramePr>
        <p:xfrm>
          <a:off x="567985" y="3842978"/>
          <a:ext cx="8160429" cy="1205424"/>
        </p:xfrm>
        <a:graphic>
          <a:graphicData uri="http://schemas.openxmlformats.org/drawingml/2006/table">
            <a:tbl>
              <a:tblPr firstRow="1" bandRow="1">
                <a:tableStyleId>{5C22544A-7EE6-4342-B048-85BDC9FD1C3A}</a:tableStyleId>
              </a:tblPr>
              <a:tblGrid>
                <a:gridCol w="8160429">
                  <a:extLst>
                    <a:ext uri="{9D8B030D-6E8A-4147-A177-3AD203B41FA5}">
                      <a16:colId xmlns:a16="http://schemas.microsoft.com/office/drawing/2014/main" val="20000"/>
                    </a:ext>
                  </a:extLst>
                </a:gridCol>
              </a:tblGrid>
              <a:tr h="219157">
                <a:tc>
                  <a:txBody>
                    <a:bodyPr/>
                    <a:lstStyle/>
                    <a:p>
                      <a:pPr algn="l">
                        <a:spcBef>
                          <a:spcPts val="300"/>
                        </a:spcBef>
                        <a:spcAft>
                          <a:spcPts val="300"/>
                        </a:spcAft>
                      </a:pPr>
                      <a:r>
                        <a:rPr lang="en-US" sz="1200" b="1">
                          <a:solidFill>
                            <a:schemeClr val="bg1"/>
                          </a:solidFill>
                          <a:latin typeface="+mn-lt"/>
                          <a:cs typeface="Arial" panose="020B0604020202020204" pitchFamily="34" charset="0"/>
                        </a:rPr>
                        <a:t>Highlights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56EB4"/>
                    </a:solidFill>
                  </a:tcPr>
                </a:tc>
                <a:extLst>
                  <a:ext uri="{0D108BD9-81ED-4DB2-BD59-A6C34878D82A}">
                    <a16:rowId xmlns:a16="http://schemas.microsoft.com/office/drawing/2014/main" val="10003"/>
                  </a:ext>
                </a:extLst>
              </a:tr>
              <a:tr h="931104">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kern="1200">
                          <a:solidFill>
                            <a:srgbClr val="936C26"/>
                          </a:solidFill>
                          <a:effectLst/>
                          <a:latin typeface="+mn-lt"/>
                          <a:ea typeface="+mn-ea"/>
                          <a:cs typeface="+mn-cs"/>
                        </a:rPr>
                        <a:t>The work funded by CPRIT resulted in 10 peer-reviewed scientific papers and have garnered &gt;500 citations since they’ve been published, including one article in the Journal of Molecular Diagnostics that was formally recognized as one of the most highly cited articles over several years.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a:solidFill>
                            <a:srgbClr val="936C26"/>
                          </a:solidFill>
                          <a:latin typeface="+mn-lt"/>
                          <a:cs typeface="Arial" panose="020B0604020202020204" pitchFamily="34" charset="0"/>
                        </a:rPr>
                        <a:t>Acquired by </a:t>
                      </a:r>
                      <a:r>
                        <a:rPr kumimoji="0" lang="en-US" sz="1200" b="0" i="0" kern="1200">
                          <a:solidFill>
                            <a:srgbClr val="936C26"/>
                          </a:solidFill>
                          <a:effectLst/>
                          <a:latin typeface="+mn-lt"/>
                          <a:ea typeface="+mn-ea"/>
                          <a:cs typeface="+mn-cs"/>
                        </a:rPr>
                        <a:t>Bio-Techne Corporation April 2021 for $215 million plus potential earn-outs</a:t>
                      </a:r>
                      <a:endParaRPr lang="en-US" sz="1200" b="0">
                        <a:solidFill>
                          <a:srgbClr val="936C26"/>
                        </a:solidFill>
                        <a:latin typeface="+mn-lt"/>
                        <a:cs typeface="Arial" panose="020B0604020202020204"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14" name="TextBox 13">
            <a:extLst>
              <a:ext uri="{FF2B5EF4-FFF2-40B4-BE49-F238E27FC236}">
                <a16:creationId xmlns:a16="http://schemas.microsoft.com/office/drawing/2014/main" id="{451E0E6A-24BA-4034-893F-07F5608C94D1}"/>
              </a:ext>
            </a:extLst>
          </p:cNvPr>
          <p:cNvSpPr txBox="1"/>
          <p:nvPr/>
        </p:nvSpPr>
        <p:spPr>
          <a:xfrm>
            <a:off x="953001" y="5206634"/>
            <a:ext cx="7237997" cy="1169551"/>
          </a:xfrm>
          <a:prstGeom prst="rect">
            <a:avLst/>
          </a:prstGeom>
          <a:noFill/>
        </p:spPr>
        <p:txBody>
          <a:bodyPr wrap="square" rtlCol="0">
            <a:spAutoFit/>
          </a:bodyPr>
          <a:lstStyle/>
          <a:p>
            <a:pPr marR="0" lvl="0">
              <a:spcBef>
                <a:spcPts val="0"/>
              </a:spcBef>
              <a:spcAft>
                <a:spcPts val="0"/>
              </a:spcAft>
            </a:pPr>
            <a:r>
              <a:rPr lang="en-US" sz="1400" b="1">
                <a:solidFill>
                  <a:schemeClr val="tx2"/>
                </a:solidFill>
                <a:effectLst/>
                <a:latin typeface="Georgia" panose="02040502050405020303" pitchFamily="18" charset="0"/>
                <a:ea typeface="Times New Roman" panose="02020603050405020304" pitchFamily="18" charset="0"/>
              </a:rPr>
              <a:t>“CPRIT support led to technology development that </a:t>
            </a:r>
            <a:r>
              <a:rPr lang="en-US" sz="1400" b="1" err="1">
                <a:solidFill>
                  <a:schemeClr val="tx2"/>
                </a:solidFill>
                <a:effectLst/>
                <a:latin typeface="Georgia" panose="02040502050405020303" pitchFamily="18" charset="0"/>
                <a:ea typeface="Times New Roman" panose="02020603050405020304" pitchFamily="18" charset="0"/>
              </a:rPr>
              <a:t>Asuragen</a:t>
            </a:r>
            <a:r>
              <a:rPr lang="en-US" sz="1400" b="1">
                <a:solidFill>
                  <a:schemeClr val="tx2"/>
                </a:solidFill>
                <a:effectLst/>
                <a:latin typeface="Georgia" panose="02040502050405020303" pitchFamily="18" charset="0"/>
                <a:ea typeface="Times New Roman" panose="02020603050405020304" pitchFamily="18" charset="0"/>
              </a:rPr>
              <a:t> could not have readily achieved otherwise.  By developing this technology, </a:t>
            </a:r>
            <a:r>
              <a:rPr lang="en-US" sz="1400" b="1" err="1">
                <a:solidFill>
                  <a:schemeClr val="tx2"/>
                </a:solidFill>
                <a:effectLst/>
                <a:latin typeface="Georgia" panose="02040502050405020303" pitchFamily="18" charset="0"/>
                <a:ea typeface="Times New Roman" panose="02020603050405020304" pitchFamily="18" charset="0"/>
              </a:rPr>
              <a:t>Asuragen</a:t>
            </a:r>
            <a:r>
              <a:rPr lang="en-US" sz="1400" b="1">
                <a:solidFill>
                  <a:schemeClr val="tx2"/>
                </a:solidFill>
                <a:effectLst/>
                <a:latin typeface="Georgia" panose="02040502050405020303" pitchFamily="18" charset="0"/>
                <a:ea typeface="Times New Roman" panose="02020603050405020304" pitchFamily="18" charset="0"/>
              </a:rPr>
              <a:t> was able to launch several cutting-edge NGS products that address personalized medicine in oncology.” </a:t>
            </a:r>
            <a:r>
              <a:rPr lang="en-US" sz="1400" b="1">
                <a:solidFill>
                  <a:schemeClr val="tx2"/>
                </a:solidFill>
                <a:latin typeface="Georgia" panose="02040502050405020303" pitchFamily="18" charset="0"/>
                <a:ea typeface="Georgia" charset="0"/>
                <a:cs typeface="Georgia" charset="0"/>
              </a:rPr>
              <a:t>	</a:t>
            </a:r>
            <a:r>
              <a:rPr lang="en-US" sz="1400" b="1">
                <a:solidFill>
                  <a:schemeClr val="tx2"/>
                </a:solidFill>
                <a:latin typeface="Georgia" charset="0"/>
                <a:ea typeface="Georgia" charset="0"/>
                <a:cs typeface="Georgia" charset="0"/>
              </a:rPr>
              <a:t>					</a:t>
            </a:r>
          </a:p>
          <a:p>
            <a:r>
              <a:rPr lang="en-US" sz="1400" b="1" i="1">
                <a:solidFill>
                  <a:schemeClr val="tx2"/>
                </a:solidFill>
                <a:latin typeface="Georgia" charset="0"/>
                <a:ea typeface="Georgia" charset="0"/>
                <a:cs typeface="Georgia" charset="0"/>
              </a:rPr>
              <a:t>						</a:t>
            </a:r>
            <a:r>
              <a:rPr lang="en-US" sz="1400" i="1">
                <a:solidFill>
                  <a:schemeClr val="tx2"/>
                </a:solidFill>
                <a:latin typeface="Georgia" charset="0"/>
                <a:ea typeface="Georgia" charset="0"/>
                <a:cs typeface="Georgia" charset="0"/>
              </a:rPr>
              <a:t>- Gary Latham, PhD, SVP Research and Development</a:t>
            </a:r>
          </a:p>
        </p:txBody>
      </p:sp>
      <p:pic>
        <p:nvPicPr>
          <p:cNvPr id="13" name="Picture 12" descr="C:\Users\rfrench\AppData\Local\Microsoft\Windows\INetCache\Content.MSO\6A6680B6.tmp">
            <a:extLst>
              <a:ext uri="{FF2B5EF4-FFF2-40B4-BE49-F238E27FC236}">
                <a16:creationId xmlns:a16="http://schemas.microsoft.com/office/drawing/2014/main" id="{8099D278-7A83-4216-B537-79BA3627CFC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135920" y="51068"/>
            <a:ext cx="1592494" cy="677108"/>
          </a:xfrm>
          <a:prstGeom prst="rect">
            <a:avLst/>
          </a:prstGeom>
          <a:noFill/>
          <a:ln>
            <a:noFill/>
          </a:ln>
        </p:spPr>
      </p:pic>
      <p:pic>
        <p:nvPicPr>
          <p:cNvPr id="18" name="Picture 17" descr="rna-lung-cancer-kit-box-photo-for-web">
            <a:extLst>
              <a:ext uri="{FF2B5EF4-FFF2-40B4-BE49-F238E27FC236}">
                <a16:creationId xmlns:a16="http://schemas.microsoft.com/office/drawing/2014/main" id="{02A99A8D-DD81-4DD8-B995-CCFE653A0B8C}"/>
              </a:ext>
            </a:extLst>
          </p:cNvPr>
          <p:cNvPicPr/>
          <p:nvPr/>
        </p:nvPicPr>
        <p:blipFill rotWithShape="1">
          <a:blip r:embed="rId3">
            <a:extLst>
              <a:ext uri="{28A0092B-C50C-407E-A947-70E740481C1C}">
                <a14:useLocalDpi xmlns:a14="http://schemas.microsoft.com/office/drawing/2010/main" val="0"/>
              </a:ext>
            </a:extLst>
          </a:blip>
          <a:srcRect t="3068" b="16834"/>
          <a:stretch/>
        </p:blipFill>
        <p:spPr bwMode="auto">
          <a:xfrm>
            <a:off x="4648199" y="2185032"/>
            <a:ext cx="2887039" cy="1422511"/>
          </a:xfrm>
          <a:prstGeom prst="rect">
            <a:avLst/>
          </a:prstGeom>
          <a:noFill/>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2CEDDD61-150F-4521-A2B1-DF269DF2D2C3}"/>
              </a:ext>
            </a:extLst>
          </p:cNvPr>
          <p:cNvSpPr txBox="1"/>
          <p:nvPr/>
        </p:nvSpPr>
        <p:spPr>
          <a:xfrm>
            <a:off x="7448365" y="6396020"/>
            <a:ext cx="1449071" cy="276999"/>
          </a:xfrm>
          <a:prstGeom prst="rect">
            <a:avLst/>
          </a:prstGeom>
          <a:noFill/>
        </p:spPr>
        <p:txBody>
          <a:bodyPr wrap="square" rtlCol="0" anchor="t">
            <a:spAutoFit/>
          </a:bodyPr>
          <a:lstStyle/>
          <a:p>
            <a:r>
              <a:rPr lang="en-US" sz="1200" dirty="0">
                <a:solidFill>
                  <a:srgbClr val="936C26"/>
                </a:solidFill>
              </a:rPr>
              <a:t>February 2022</a:t>
            </a:r>
          </a:p>
        </p:txBody>
      </p:sp>
      <p:cxnSp>
        <p:nvCxnSpPr>
          <p:cNvPr id="15" name="Straight Connector 14">
            <a:extLst>
              <a:ext uri="{FF2B5EF4-FFF2-40B4-BE49-F238E27FC236}">
                <a16:creationId xmlns:a16="http://schemas.microsoft.com/office/drawing/2014/main" id="{5A0EDFE0-1FB6-4C44-98A4-241F6539C50F}"/>
              </a:ext>
            </a:extLst>
          </p:cNvPr>
          <p:cNvCxnSpPr/>
          <p:nvPr/>
        </p:nvCxnSpPr>
        <p:spPr>
          <a:xfrm>
            <a:off x="6249971" y="741104"/>
            <a:ext cx="2432114" cy="11901"/>
          </a:xfrm>
          <a:prstGeom prst="line">
            <a:avLst/>
          </a:prstGeom>
          <a:ln w="222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6B4BB747-6E26-4DDB-8924-3B6272A06AA0}"/>
              </a:ext>
            </a:extLst>
          </p:cNvPr>
          <p:cNvSpPr/>
          <p:nvPr/>
        </p:nvSpPr>
        <p:spPr>
          <a:xfrm>
            <a:off x="528804" y="139683"/>
            <a:ext cx="4309010"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936C26"/>
                </a:solidFill>
                <a:effectLst/>
                <a:uLnTx/>
                <a:uFillTx/>
              </a:rPr>
              <a:t>Creating a Cancer Fighting Ecosystem</a:t>
            </a:r>
          </a:p>
        </p:txBody>
      </p:sp>
    </p:spTree>
    <p:extLst>
      <p:ext uri="{BB962C8B-B14F-4D97-AF65-F5344CB8AC3E}">
        <p14:creationId xmlns:p14="http://schemas.microsoft.com/office/powerpoint/2010/main" val="4102757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23480"/>
            <a:ext cx="8686800" cy="647296"/>
          </a:xfrm>
        </p:spPr>
        <p:txBody>
          <a:bodyPr anchor="ctr" anchorCtr="0">
            <a:noAutofit/>
          </a:bodyPr>
          <a:lstStyle/>
          <a:p>
            <a:pPr marL="228600"/>
            <a:r>
              <a:rPr lang="en-US" sz="3200"/>
              <a:t>Questions?</a:t>
            </a:r>
          </a:p>
        </p:txBody>
      </p:sp>
      <p:sp>
        <p:nvSpPr>
          <p:cNvPr id="6" name="Text Placeholder 2"/>
          <p:cNvSpPr txBox="1">
            <a:spLocks/>
          </p:cNvSpPr>
          <p:nvPr/>
        </p:nvSpPr>
        <p:spPr>
          <a:xfrm>
            <a:off x="425450" y="1109162"/>
            <a:ext cx="8281988" cy="976433"/>
          </a:xfrm>
          <a:prstGeom prst="rect">
            <a:avLst/>
          </a:prstGeom>
        </p:spPr>
        <p:txBody>
          <a:bodyPr>
            <a:noAutofit/>
          </a:bodyPr>
          <a:lstStyle>
            <a:lvl1pPr marL="342900" indent="-342900" algn="l" rtl="0" eaLnBrk="1" latinLnBrk="0" hangingPunct="1">
              <a:spcBef>
                <a:spcPct val="20000"/>
              </a:spcBef>
              <a:buClr>
                <a:schemeClr val="accent1"/>
              </a:buClr>
              <a:buSzPct val="70000"/>
              <a:buFont typeface="Arial"/>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Arial"/>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Arial"/>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Arial"/>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Arial"/>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914400">
              <a:buFont typeface="Arial"/>
              <a:buNone/>
            </a:pPr>
            <a:r>
              <a:rPr lang="en-US" sz="2000">
                <a:latin typeface="Calibri" pitchFamily="34" charset="0"/>
              </a:rPr>
              <a:t>www.cprit.texas.gov</a:t>
            </a:r>
          </a:p>
          <a:p>
            <a:pPr marL="0" indent="0" algn="ctr" defTabSz="914400">
              <a:buFont typeface="Arial"/>
              <a:buNone/>
            </a:pPr>
            <a:r>
              <a:rPr lang="en-US" sz="1800">
                <a:latin typeface="Calibri" pitchFamily="34" charset="0"/>
              </a:rPr>
              <a:t>PO Box 12097     Austin Texas 78711     (512) 463-3190</a:t>
            </a:r>
          </a:p>
        </p:txBody>
      </p:sp>
      <p:sp>
        <p:nvSpPr>
          <p:cNvPr id="7" name="TextBox 6"/>
          <p:cNvSpPr txBox="1"/>
          <p:nvPr/>
        </p:nvSpPr>
        <p:spPr>
          <a:xfrm>
            <a:off x="1029810" y="2555103"/>
            <a:ext cx="3826275" cy="3896983"/>
          </a:xfrm>
          <a:prstGeom prst="rect">
            <a:avLst/>
          </a:prstGeom>
          <a:noFill/>
        </p:spPr>
        <p:txBody>
          <a:bodyPr wrap="none" rtlCol="0">
            <a:noAutofit/>
          </a:bodyPr>
          <a:lstStyle/>
          <a:p>
            <a:pPr marL="0" indent="0">
              <a:spcBef>
                <a:spcPts val="0"/>
              </a:spcBef>
              <a:spcAft>
                <a:spcPts val="0"/>
              </a:spcAft>
              <a:buSzPct val="100000"/>
              <a:buNone/>
            </a:pPr>
            <a:r>
              <a:rPr lang="en-US" sz="1400" b="1" dirty="0">
                <a:solidFill>
                  <a:schemeClr val="tx2"/>
                </a:solidFill>
                <a:latin typeface="Calibri" pitchFamily="34" charset="0"/>
              </a:rPr>
              <a:t>Academic Research Program </a:t>
            </a:r>
          </a:p>
          <a:p>
            <a:pPr marL="0" indent="0">
              <a:spcBef>
                <a:spcPts val="0"/>
              </a:spcBef>
              <a:spcAft>
                <a:spcPts val="0"/>
              </a:spcAft>
              <a:buSzPct val="100000"/>
              <a:buNone/>
            </a:pPr>
            <a:endParaRPr lang="en-US" sz="300" b="1" dirty="0">
              <a:solidFill>
                <a:schemeClr val="tx2"/>
              </a:solidFill>
              <a:latin typeface="Calibri" pitchFamily="34" charset="0"/>
            </a:endParaRPr>
          </a:p>
          <a:p>
            <a:pPr marL="0" indent="0">
              <a:spcBef>
                <a:spcPts val="0"/>
              </a:spcBef>
              <a:spcAft>
                <a:spcPts val="0"/>
              </a:spcAft>
              <a:buSzPct val="100000"/>
              <a:buNone/>
            </a:pPr>
            <a:r>
              <a:rPr lang="en-US" sz="1400" dirty="0">
                <a:solidFill>
                  <a:schemeClr val="tx2"/>
                </a:solidFill>
                <a:latin typeface="Calibri" pitchFamily="34" charset="0"/>
              </a:rPr>
              <a:t>Michelle Le Beau, Ph. D. </a:t>
            </a:r>
          </a:p>
          <a:p>
            <a:pPr marL="0" indent="0">
              <a:spcBef>
                <a:spcPts val="0"/>
              </a:spcBef>
              <a:spcAft>
                <a:spcPts val="0"/>
              </a:spcAft>
              <a:buSzPct val="100000"/>
              <a:buNone/>
            </a:pPr>
            <a:r>
              <a:rPr lang="en-US" sz="1400" dirty="0">
                <a:solidFill>
                  <a:schemeClr val="tx2"/>
                </a:solidFill>
                <a:latin typeface="Calibri" pitchFamily="34" charset="0"/>
              </a:rPr>
              <a:t>Chief Scientific Officer </a:t>
            </a:r>
          </a:p>
          <a:p>
            <a:pPr marL="0" indent="0">
              <a:spcBef>
                <a:spcPts val="0"/>
              </a:spcBef>
              <a:spcAft>
                <a:spcPts val="0"/>
              </a:spcAft>
              <a:buSzPct val="100000"/>
              <a:buNone/>
            </a:pPr>
            <a:endParaRPr lang="en-US" sz="1400" b="1" dirty="0">
              <a:solidFill>
                <a:schemeClr val="tx2"/>
              </a:solidFill>
              <a:latin typeface="Calibri" pitchFamily="34" charset="0"/>
            </a:endParaRPr>
          </a:p>
          <a:p>
            <a:pPr marL="0" indent="0">
              <a:spcBef>
                <a:spcPts val="0"/>
              </a:spcBef>
              <a:spcAft>
                <a:spcPts val="0"/>
              </a:spcAft>
              <a:buSzPct val="100000"/>
              <a:buNone/>
            </a:pPr>
            <a:r>
              <a:rPr lang="en-US" sz="1400" b="1" dirty="0">
                <a:solidFill>
                  <a:schemeClr val="tx2"/>
                </a:solidFill>
                <a:latin typeface="Calibri" pitchFamily="34" charset="0"/>
              </a:rPr>
              <a:t>Product Development Research Program</a:t>
            </a:r>
          </a:p>
          <a:p>
            <a:pPr marL="0" indent="0">
              <a:spcBef>
                <a:spcPts val="0"/>
              </a:spcBef>
              <a:spcAft>
                <a:spcPts val="0"/>
              </a:spcAft>
              <a:buSzPct val="100000"/>
              <a:buNone/>
            </a:pPr>
            <a:endParaRPr lang="en-US" sz="300" b="1" dirty="0">
              <a:solidFill>
                <a:schemeClr val="tx2"/>
              </a:solidFill>
              <a:latin typeface="Calibri" pitchFamily="34" charset="0"/>
            </a:endParaRPr>
          </a:p>
          <a:p>
            <a:pPr marL="0" indent="0">
              <a:spcBef>
                <a:spcPts val="0"/>
              </a:spcBef>
              <a:spcAft>
                <a:spcPts val="0"/>
              </a:spcAft>
              <a:buSzPct val="100000"/>
              <a:buNone/>
            </a:pPr>
            <a:r>
              <a:rPr lang="en-US" sz="1400" dirty="0">
                <a:solidFill>
                  <a:schemeClr val="tx2"/>
                </a:solidFill>
                <a:latin typeface="Calibri" pitchFamily="34" charset="0"/>
              </a:rPr>
              <a:t>Ken Smith, Ph. D. </a:t>
            </a:r>
          </a:p>
          <a:p>
            <a:pPr marL="0" indent="0">
              <a:spcBef>
                <a:spcPts val="0"/>
              </a:spcBef>
              <a:spcAft>
                <a:spcPts val="0"/>
              </a:spcAft>
              <a:buSzPct val="100000"/>
              <a:buNone/>
            </a:pPr>
            <a:r>
              <a:rPr lang="en-US" sz="1400" dirty="0">
                <a:solidFill>
                  <a:schemeClr val="tx2"/>
                </a:solidFill>
                <a:latin typeface="Calibri" pitchFamily="34" charset="0"/>
              </a:rPr>
              <a:t>Chief Product Development Officer (Interim)</a:t>
            </a:r>
          </a:p>
          <a:p>
            <a:pPr marL="0" indent="0">
              <a:spcBef>
                <a:spcPts val="0"/>
              </a:spcBef>
              <a:spcAft>
                <a:spcPts val="0"/>
              </a:spcAft>
              <a:buSzPct val="100000"/>
              <a:buNone/>
            </a:pPr>
            <a:endParaRPr lang="en-US" sz="1400" b="1" dirty="0">
              <a:solidFill>
                <a:schemeClr val="tx2"/>
              </a:solidFill>
              <a:latin typeface="Calibri" pitchFamily="34" charset="0"/>
            </a:endParaRPr>
          </a:p>
          <a:p>
            <a:pPr marL="0" indent="0">
              <a:spcBef>
                <a:spcPts val="0"/>
              </a:spcBef>
              <a:spcAft>
                <a:spcPts val="0"/>
              </a:spcAft>
              <a:buSzPct val="100000"/>
              <a:buNone/>
            </a:pPr>
            <a:r>
              <a:rPr lang="en-US" sz="1400" b="1" dirty="0">
                <a:solidFill>
                  <a:schemeClr val="tx2"/>
                </a:solidFill>
                <a:latin typeface="Calibri" pitchFamily="34" charset="0"/>
              </a:rPr>
              <a:t>Prevention Program</a:t>
            </a:r>
          </a:p>
          <a:p>
            <a:pPr marL="0" indent="0">
              <a:spcBef>
                <a:spcPts val="0"/>
              </a:spcBef>
              <a:spcAft>
                <a:spcPts val="0"/>
              </a:spcAft>
              <a:buSzPct val="100000"/>
              <a:buNone/>
            </a:pPr>
            <a:endParaRPr lang="en-US" sz="300" b="1" dirty="0">
              <a:solidFill>
                <a:schemeClr val="tx2"/>
              </a:solidFill>
              <a:latin typeface="Calibri" pitchFamily="34" charset="0"/>
            </a:endParaRPr>
          </a:p>
          <a:p>
            <a:pPr marL="0" indent="0">
              <a:spcBef>
                <a:spcPts val="0"/>
              </a:spcBef>
              <a:spcAft>
                <a:spcPts val="0"/>
              </a:spcAft>
              <a:buSzPct val="100000"/>
              <a:buNone/>
            </a:pPr>
            <a:r>
              <a:rPr lang="en-US" sz="1400" dirty="0">
                <a:solidFill>
                  <a:schemeClr val="tx2"/>
                </a:solidFill>
                <a:latin typeface="Calibri" pitchFamily="34" charset="0"/>
              </a:rPr>
              <a:t>Ramona Magid</a:t>
            </a:r>
          </a:p>
          <a:p>
            <a:pPr marL="0" indent="0">
              <a:spcBef>
                <a:spcPts val="0"/>
              </a:spcBef>
              <a:spcAft>
                <a:spcPts val="0"/>
              </a:spcAft>
              <a:buSzPct val="100000"/>
              <a:buNone/>
            </a:pPr>
            <a:r>
              <a:rPr lang="en-US" sz="1400" dirty="0">
                <a:solidFill>
                  <a:schemeClr val="tx2"/>
                </a:solidFill>
                <a:latin typeface="Calibri" pitchFamily="34" charset="0"/>
              </a:rPr>
              <a:t>Chief Prevention Officer </a:t>
            </a:r>
          </a:p>
          <a:p>
            <a:pPr marL="0" indent="0">
              <a:buSzPct val="100000"/>
              <a:buNone/>
            </a:pPr>
            <a:endParaRPr lang="en-US" sz="1400" b="1" dirty="0">
              <a:solidFill>
                <a:schemeClr val="tx2"/>
              </a:solidFill>
              <a:latin typeface="Calibri" pitchFamily="34" charset="0"/>
            </a:endParaRPr>
          </a:p>
          <a:p>
            <a:pPr marL="0" indent="0">
              <a:buSzPct val="100000"/>
              <a:buNone/>
            </a:pPr>
            <a:r>
              <a:rPr lang="en-US" sz="1400" b="1" dirty="0">
                <a:solidFill>
                  <a:schemeClr val="tx2"/>
                </a:solidFill>
                <a:latin typeface="Calibri" pitchFamily="34" charset="0"/>
              </a:rPr>
              <a:t>Strategic Initiatives</a:t>
            </a:r>
          </a:p>
          <a:p>
            <a:pPr marL="0" indent="0">
              <a:buSzPct val="100000"/>
              <a:buNone/>
            </a:pPr>
            <a:r>
              <a:rPr lang="en-US" sz="1400" dirty="0">
                <a:solidFill>
                  <a:schemeClr val="tx2"/>
                </a:solidFill>
                <a:latin typeface="Calibri" pitchFamily="34" charset="0"/>
              </a:rPr>
              <a:t>Tracey Davies</a:t>
            </a:r>
          </a:p>
          <a:p>
            <a:pPr marL="0" indent="0">
              <a:buSzPct val="100000"/>
              <a:buNone/>
            </a:pPr>
            <a:r>
              <a:rPr lang="en-US" sz="1400" dirty="0">
                <a:solidFill>
                  <a:schemeClr val="tx2"/>
                </a:solidFill>
                <a:latin typeface="Calibri" pitchFamily="34" charset="0"/>
              </a:rPr>
              <a:t>Chief Strategic Initiatives &amp; Intellectual Property Officer</a:t>
            </a:r>
          </a:p>
          <a:p>
            <a:pPr marL="0" indent="0">
              <a:spcBef>
                <a:spcPts val="0"/>
              </a:spcBef>
              <a:spcAft>
                <a:spcPts val="0"/>
              </a:spcAft>
              <a:buSzPct val="100000"/>
              <a:buNone/>
            </a:pPr>
            <a:endParaRPr lang="en-US" sz="1400" dirty="0">
              <a:solidFill>
                <a:schemeClr val="tx2"/>
              </a:solidFill>
              <a:latin typeface="Calibri" pitchFamily="34" charset="0"/>
            </a:endParaRPr>
          </a:p>
          <a:p>
            <a:pPr marL="0" indent="0">
              <a:spcBef>
                <a:spcPts val="0"/>
              </a:spcBef>
              <a:spcAft>
                <a:spcPts val="0"/>
              </a:spcAft>
              <a:buSzPct val="100000"/>
              <a:buNone/>
            </a:pPr>
            <a:endParaRPr lang="en-US" b="1" dirty="0">
              <a:solidFill>
                <a:schemeClr val="tx2"/>
              </a:solidFill>
              <a:latin typeface="Calibri" pitchFamily="34" charset="0"/>
            </a:endParaRPr>
          </a:p>
          <a:p>
            <a:pPr marL="0" indent="0">
              <a:spcBef>
                <a:spcPts val="0"/>
              </a:spcBef>
              <a:spcAft>
                <a:spcPts val="0"/>
              </a:spcAft>
              <a:buSzPct val="100000"/>
              <a:buNone/>
            </a:pPr>
            <a:endParaRPr lang="en-US" dirty="0">
              <a:solidFill>
                <a:schemeClr val="tx2"/>
              </a:solidFill>
            </a:endParaRPr>
          </a:p>
          <a:p>
            <a:pPr marL="0" indent="0">
              <a:spcBef>
                <a:spcPts val="0"/>
              </a:spcBef>
              <a:spcAft>
                <a:spcPts val="0"/>
              </a:spcAft>
              <a:buSzPct val="100000"/>
              <a:buNone/>
            </a:pPr>
            <a:endParaRPr lang="en-US" dirty="0">
              <a:solidFill>
                <a:schemeClr val="tx2"/>
              </a:solidFill>
            </a:endParaRPr>
          </a:p>
          <a:p>
            <a:endParaRPr lang="en-US" dirty="0">
              <a:solidFill>
                <a:schemeClr val="tx2"/>
              </a:solidFill>
              <a:latin typeface="Gotham-Book" pitchFamily="2" charset="0"/>
            </a:endParaRPr>
          </a:p>
        </p:txBody>
      </p:sp>
      <p:sp>
        <p:nvSpPr>
          <p:cNvPr id="8" name="TextBox 7"/>
          <p:cNvSpPr txBox="1"/>
          <p:nvPr/>
        </p:nvSpPr>
        <p:spPr>
          <a:xfrm>
            <a:off x="5291090" y="2598596"/>
            <a:ext cx="3577702" cy="3669039"/>
          </a:xfrm>
          <a:prstGeom prst="rect">
            <a:avLst/>
          </a:prstGeom>
          <a:noFill/>
        </p:spPr>
        <p:txBody>
          <a:bodyPr wrap="none" rtlCol="0">
            <a:noAutofit/>
          </a:bodyPr>
          <a:lstStyle/>
          <a:p>
            <a:pPr marL="0" indent="0">
              <a:buSzPct val="100000"/>
              <a:buNone/>
            </a:pPr>
            <a:r>
              <a:rPr lang="en-US" sz="1400" b="1" dirty="0">
                <a:solidFill>
                  <a:schemeClr val="tx2"/>
                </a:solidFill>
                <a:latin typeface="Calibri" pitchFamily="34" charset="0"/>
              </a:rPr>
              <a:t>Legal </a:t>
            </a:r>
          </a:p>
          <a:p>
            <a:pPr marL="0" indent="0">
              <a:buSzPct val="100000"/>
              <a:buNone/>
            </a:pPr>
            <a:endParaRPr lang="en-US" sz="300" b="1" dirty="0">
              <a:solidFill>
                <a:schemeClr val="tx2"/>
              </a:solidFill>
              <a:latin typeface="Calibri" pitchFamily="34" charset="0"/>
            </a:endParaRPr>
          </a:p>
          <a:p>
            <a:pPr marL="0" indent="0">
              <a:buSzPct val="100000"/>
              <a:buNone/>
            </a:pPr>
            <a:r>
              <a:rPr lang="en-US" sz="1400" dirty="0">
                <a:solidFill>
                  <a:schemeClr val="tx2"/>
                </a:solidFill>
                <a:latin typeface="Calibri" pitchFamily="34" charset="0"/>
              </a:rPr>
              <a:t>Kristen Doyle</a:t>
            </a:r>
          </a:p>
          <a:p>
            <a:pPr marL="0" indent="0">
              <a:buSzPct val="100000"/>
              <a:buNone/>
            </a:pPr>
            <a:r>
              <a:rPr lang="en-US" sz="1400" dirty="0">
                <a:solidFill>
                  <a:schemeClr val="tx2"/>
                </a:solidFill>
                <a:latin typeface="Calibri" pitchFamily="34" charset="0"/>
              </a:rPr>
              <a:t>Deputy Executive Officer &amp; General Counsel</a:t>
            </a:r>
            <a:endParaRPr lang="en-US" sz="1400" b="1" dirty="0">
              <a:solidFill>
                <a:schemeClr val="tx2"/>
              </a:solidFill>
              <a:latin typeface="Calibri" pitchFamily="34" charset="0"/>
            </a:endParaRPr>
          </a:p>
          <a:p>
            <a:pPr marL="0" indent="0">
              <a:buSzPct val="100000"/>
              <a:buNone/>
            </a:pPr>
            <a:endParaRPr lang="en-US" sz="1400" b="1" dirty="0">
              <a:solidFill>
                <a:schemeClr val="tx2"/>
              </a:solidFill>
              <a:latin typeface="Calibri" pitchFamily="34" charset="0"/>
            </a:endParaRPr>
          </a:p>
          <a:p>
            <a:pPr marL="0" indent="0">
              <a:buSzPct val="100000"/>
              <a:buNone/>
            </a:pPr>
            <a:r>
              <a:rPr lang="en-US" sz="1400" b="1" dirty="0">
                <a:solidFill>
                  <a:schemeClr val="tx2"/>
                </a:solidFill>
                <a:latin typeface="Calibri" pitchFamily="34" charset="0"/>
              </a:rPr>
              <a:t>Operations </a:t>
            </a:r>
          </a:p>
          <a:p>
            <a:pPr marL="0" indent="0">
              <a:buSzPct val="100000"/>
              <a:buNone/>
            </a:pPr>
            <a:endParaRPr lang="en-US" sz="300" b="1" dirty="0">
              <a:solidFill>
                <a:schemeClr val="tx2"/>
              </a:solidFill>
              <a:latin typeface="Calibri" pitchFamily="34" charset="0"/>
            </a:endParaRPr>
          </a:p>
          <a:p>
            <a:pPr marL="0" indent="0">
              <a:buSzPct val="100000"/>
              <a:buNone/>
            </a:pPr>
            <a:r>
              <a:rPr lang="en-US" sz="1400" dirty="0">
                <a:solidFill>
                  <a:schemeClr val="tx2"/>
                </a:solidFill>
                <a:latin typeface="Calibri" pitchFamily="34" charset="0"/>
              </a:rPr>
              <a:t>Heidi McConnell</a:t>
            </a:r>
          </a:p>
          <a:p>
            <a:pPr marL="0" indent="0">
              <a:buSzPct val="100000"/>
              <a:buNone/>
            </a:pPr>
            <a:r>
              <a:rPr lang="en-US" sz="1400" dirty="0">
                <a:solidFill>
                  <a:schemeClr val="tx2"/>
                </a:solidFill>
                <a:latin typeface="Calibri" pitchFamily="34" charset="0"/>
              </a:rPr>
              <a:t>Chief Operating Officer</a:t>
            </a:r>
          </a:p>
          <a:p>
            <a:pPr marL="0" indent="0">
              <a:buSzPct val="100000"/>
              <a:buNone/>
            </a:pPr>
            <a:endParaRPr lang="en-US" sz="1400" dirty="0">
              <a:solidFill>
                <a:schemeClr val="tx2"/>
              </a:solidFill>
              <a:latin typeface="Calibri" pitchFamily="34" charset="0"/>
            </a:endParaRPr>
          </a:p>
          <a:p>
            <a:r>
              <a:rPr lang="en-US" sz="1400" b="1" dirty="0">
                <a:solidFill>
                  <a:schemeClr val="tx2"/>
                </a:solidFill>
                <a:latin typeface="Calibri" panose="020F0502020204030204" pitchFamily="34" charset="0"/>
              </a:rPr>
              <a:t>Compliance</a:t>
            </a:r>
          </a:p>
          <a:p>
            <a:endParaRPr lang="en-US" sz="300" b="1" dirty="0">
              <a:solidFill>
                <a:schemeClr val="tx2"/>
              </a:solidFill>
              <a:latin typeface="Calibri" panose="020F0502020204030204" pitchFamily="34" charset="0"/>
            </a:endParaRPr>
          </a:p>
          <a:p>
            <a:r>
              <a:rPr lang="en-US" sz="1400" dirty="0">
                <a:solidFill>
                  <a:schemeClr val="tx2"/>
                </a:solidFill>
                <a:latin typeface="Calibri" panose="020F0502020204030204" pitchFamily="34" charset="0"/>
              </a:rPr>
              <a:t>Vince Burgess </a:t>
            </a:r>
          </a:p>
          <a:p>
            <a:r>
              <a:rPr lang="en-US" sz="1400" dirty="0">
                <a:solidFill>
                  <a:schemeClr val="tx2"/>
                </a:solidFill>
                <a:latin typeface="Calibri" panose="020F0502020204030204" pitchFamily="34" charset="0"/>
              </a:rPr>
              <a:t>Chief Compliance Officer</a:t>
            </a:r>
          </a:p>
          <a:p>
            <a:endParaRPr lang="en-US" sz="1400" dirty="0">
              <a:solidFill>
                <a:schemeClr val="tx2"/>
              </a:solidFill>
              <a:latin typeface="Calibri" panose="020F0502020204030204" pitchFamily="34" charset="0"/>
            </a:endParaRPr>
          </a:p>
          <a:p>
            <a:r>
              <a:rPr lang="en-US" sz="1400" b="1" dirty="0">
                <a:solidFill>
                  <a:schemeClr val="tx2"/>
                </a:solidFill>
                <a:latin typeface="Calibri" panose="020F0502020204030204" pitchFamily="34" charset="0"/>
              </a:rPr>
              <a:t>Media &amp; Public Relations</a:t>
            </a:r>
          </a:p>
          <a:p>
            <a:endParaRPr lang="en-US" sz="300" b="1" dirty="0">
              <a:solidFill>
                <a:schemeClr val="tx2"/>
              </a:solidFill>
              <a:latin typeface="Calibri" panose="020F0502020204030204" pitchFamily="34" charset="0"/>
            </a:endParaRPr>
          </a:p>
          <a:p>
            <a:r>
              <a:rPr lang="en-US" sz="1400" dirty="0">
                <a:solidFill>
                  <a:schemeClr val="tx2"/>
                </a:solidFill>
                <a:latin typeface="Calibri" panose="020F0502020204030204" pitchFamily="34" charset="0"/>
              </a:rPr>
              <a:t>Mark Dallas Loeffler</a:t>
            </a:r>
          </a:p>
          <a:p>
            <a:r>
              <a:rPr lang="en-US" sz="1400" dirty="0">
                <a:solidFill>
                  <a:schemeClr val="tx2"/>
                </a:solidFill>
                <a:latin typeface="Calibri" panose="020F0502020204030204" pitchFamily="34" charset="0"/>
              </a:rPr>
              <a:t>Communications Director</a:t>
            </a:r>
          </a:p>
        </p:txBody>
      </p:sp>
      <p:sp>
        <p:nvSpPr>
          <p:cNvPr id="9" name="Rectangle 8"/>
          <p:cNvSpPr/>
          <p:nvPr/>
        </p:nvSpPr>
        <p:spPr>
          <a:xfrm>
            <a:off x="3118339" y="1856401"/>
            <a:ext cx="2649415" cy="698702"/>
          </a:xfrm>
          <a:prstGeom prst="rect">
            <a:avLst/>
          </a:prstGeom>
        </p:spPr>
        <p:txBody>
          <a:bodyPr wrap="square">
            <a:noAutofit/>
          </a:bodyPr>
          <a:lstStyle/>
          <a:p>
            <a:pPr algn="ctr">
              <a:buSzPct val="100000"/>
            </a:pPr>
            <a:r>
              <a:rPr lang="en-US" sz="2000">
                <a:solidFill>
                  <a:schemeClr val="tx2"/>
                </a:solidFill>
                <a:latin typeface="Calibri" pitchFamily="34" charset="0"/>
              </a:rPr>
              <a:t>Wayne R. Roberts</a:t>
            </a:r>
          </a:p>
          <a:p>
            <a:pPr algn="ctr">
              <a:spcBef>
                <a:spcPts val="0"/>
              </a:spcBef>
              <a:spcAft>
                <a:spcPts val="0"/>
              </a:spcAft>
              <a:buSzPct val="100000"/>
            </a:pPr>
            <a:r>
              <a:rPr lang="en-US" sz="2000">
                <a:solidFill>
                  <a:schemeClr val="tx2"/>
                </a:solidFill>
                <a:latin typeface="Calibri" pitchFamily="34" charset="0"/>
              </a:rPr>
              <a:t>Chief Executive Officer </a:t>
            </a:r>
          </a:p>
        </p:txBody>
      </p:sp>
      <p:sp>
        <p:nvSpPr>
          <p:cNvPr id="10" name="Rectangle 9"/>
          <p:cNvSpPr/>
          <p:nvPr/>
        </p:nvSpPr>
        <p:spPr>
          <a:xfrm>
            <a:off x="3447420" y="1625424"/>
            <a:ext cx="65315" cy="531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490577" y="1622162"/>
            <a:ext cx="65315" cy="531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r>
              <a:rPr lang="en-US" dirty="0"/>
              <a:t>29</a:t>
            </a:r>
          </a:p>
        </p:txBody>
      </p:sp>
    </p:spTree>
    <p:extLst>
      <p:ext uri="{BB962C8B-B14F-4D97-AF65-F5344CB8AC3E}">
        <p14:creationId xmlns:p14="http://schemas.microsoft.com/office/powerpoint/2010/main" val="3909171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323480"/>
            <a:ext cx="8686800" cy="857620"/>
          </a:xfrm>
        </p:spPr>
        <p:txBody>
          <a:bodyPr>
            <a:normAutofit/>
          </a:bodyPr>
          <a:lstStyle/>
          <a:p>
            <a:r>
              <a:rPr lang="en-US"/>
              <a:t>Cancer’s Human Impact in Texas</a:t>
            </a:r>
          </a:p>
        </p:txBody>
      </p:sp>
      <p:sp>
        <p:nvSpPr>
          <p:cNvPr id="4" name="Slide Number Placeholder 3"/>
          <p:cNvSpPr>
            <a:spLocks noGrp="1"/>
          </p:cNvSpPr>
          <p:nvPr>
            <p:ph type="sldNum" sz="quarter" idx="4"/>
          </p:nvPr>
        </p:nvSpPr>
        <p:spPr/>
        <p:txBody>
          <a:bodyPr/>
          <a:lstStyle/>
          <a:p>
            <a:fld id="{2DCED0BE-F68D-3342-A8FD-8BDB0A412035}" type="slidenum">
              <a:rPr lang="en-US" smtClean="0"/>
              <a:pPr/>
              <a:t>3</a:t>
            </a:fld>
            <a:endParaRPr lang="en-US"/>
          </a:p>
        </p:txBody>
      </p:sp>
      <p:sp>
        <p:nvSpPr>
          <p:cNvPr id="11" name="TextBox 10"/>
          <p:cNvSpPr txBox="1"/>
          <p:nvPr/>
        </p:nvSpPr>
        <p:spPr>
          <a:xfrm>
            <a:off x="482600" y="3793434"/>
            <a:ext cx="3967131" cy="492443"/>
          </a:xfrm>
          <a:prstGeom prst="rect">
            <a:avLst/>
          </a:prstGeom>
          <a:noFill/>
        </p:spPr>
        <p:txBody>
          <a:bodyPr wrap="square" lIns="91440" tIns="45720" rIns="91440" bIns="45720" rtlCol="0" anchor="t">
            <a:spAutoFit/>
          </a:bodyPr>
          <a:lstStyle/>
          <a:p>
            <a:r>
              <a:rPr lang="en-US" sz="1300" b="1" dirty="0">
                <a:solidFill>
                  <a:srgbClr val="936C26"/>
                </a:solidFill>
              </a:rPr>
              <a:t>2022 estimate: 139,320 Texans newly diagnosed with cancer and 43,490 will die of the disease.</a:t>
            </a:r>
            <a:endParaRPr lang="en-US" sz="1300" i="1" dirty="0">
              <a:solidFill>
                <a:srgbClr val="936C26"/>
              </a:solidFill>
            </a:endParaRPr>
          </a:p>
        </p:txBody>
      </p:sp>
      <p:sp>
        <p:nvSpPr>
          <p:cNvPr id="13" name="TextBox 12"/>
          <p:cNvSpPr txBox="1"/>
          <p:nvPr/>
        </p:nvSpPr>
        <p:spPr>
          <a:xfrm>
            <a:off x="4767257" y="3743695"/>
            <a:ext cx="4148144" cy="692497"/>
          </a:xfrm>
          <a:prstGeom prst="rect">
            <a:avLst/>
          </a:prstGeom>
          <a:noFill/>
        </p:spPr>
        <p:txBody>
          <a:bodyPr wrap="square" lIns="91440" tIns="45720" rIns="91440" bIns="45720" rtlCol="0" anchor="t">
            <a:spAutoFit/>
          </a:bodyPr>
          <a:lstStyle/>
          <a:p>
            <a:r>
              <a:rPr lang="en-US" sz="1300" b="1" dirty="0">
                <a:solidFill>
                  <a:srgbClr val="936C26"/>
                </a:solidFill>
              </a:rPr>
              <a:t> In Texas, more than 1,800 children under the age of 20 are diagnosed with cancer and almost 200 die every year. </a:t>
            </a:r>
            <a:endParaRPr lang="en-US" sz="1300" i="1" dirty="0">
              <a:solidFill>
                <a:srgbClr val="936C26"/>
              </a:solidFill>
            </a:endParaRPr>
          </a:p>
        </p:txBody>
      </p:sp>
      <p:sp>
        <p:nvSpPr>
          <p:cNvPr id="17" name="TextBox 16"/>
          <p:cNvSpPr txBox="1"/>
          <p:nvPr/>
        </p:nvSpPr>
        <p:spPr>
          <a:xfrm>
            <a:off x="808203" y="5397879"/>
            <a:ext cx="184666" cy="369332"/>
          </a:xfrm>
          <a:prstGeom prst="rect">
            <a:avLst/>
          </a:prstGeom>
          <a:noFill/>
        </p:spPr>
        <p:txBody>
          <a:bodyPr wrap="none" rtlCol="0">
            <a:spAutoFit/>
          </a:bodyPr>
          <a:lstStyle/>
          <a:p>
            <a:endParaRPr lang="en-US">
              <a:solidFill>
                <a:srgbClr val="936C26"/>
              </a:solidFill>
            </a:endParaRPr>
          </a:p>
        </p:txBody>
      </p:sp>
      <p:sp>
        <p:nvSpPr>
          <p:cNvPr id="19" name="TextBox 18"/>
          <p:cNvSpPr txBox="1"/>
          <p:nvPr/>
        </p:nvSpPr>
        <p:spPr>
          <a:xfrm>
            <a:off x="466462" y="1095741"/>
            <a:ext cx="8143964" cy="553998"/>
          </a:xfrm>
          <a:prstGeom prst="rect">
            <a:avLst/>
          </a:prstGeom>
          <a:noFill/>
        </p:spPr>
        <p:txBody>
          <a:bodyPr wrap="square" rtlCol="0">
            <a:spAutoFit/>
          </a:bodyPr>
          <a:lstStyle/>
          <a:p>
            <a:pPr algn="ctr"/>
            <a:r>
              <a:rPr lang="en-US" sz="1500">
                <a:solidFill>
                  <a:srgbClr val="29488E"/>
                </a:solidFill>
              </a:rPr>
              <a:t>Cancer is the leading cause of death for Texans aged 85 years and younger and the leading cause of death from disease among Texas children and adolescents.</a:t>
            </a:r>
          </a:p>
        </p:txBody>
      </p:sp>
      <p:sp>
        <p:nvSpPr>
          <p:cNvPr id="2" name="TextBox 1"/>
          <p:cNvSpPr txBox="1"/>
          <p:nvPr/>
        </p:nvSpPr>
        <p:spPr>
          <a:xfrm>
            <a:off x="473655" y="4430073"/>
            <a:ext cx="8196690" cy="461665"/>
          </a:xfrm>
          <a:prstGeom prst="rect">
            <a:avLst/>
          </a:prstGeom>
          <a:noFill/>
        </p:spPr>
        <p:txBody>
          <a:bodyPr wrap="square" rtlCol="0">
            <a:spAutoFit/>
          </a:bodyPr>
          <a:lstStyle/>
          <a:p>
            <a:pPr algn="ctr"/>
            <a:r>
              <a:rPr lang="en-US" sz="2400" u="sng" dirty="0">
                <a:solidFill>
                  <a:srgbClr val="284176"/>
                </a:solidFill>
                <a:latin typeface="Georgia"/>
              </a:rPr>
              <a:t>Cancer’s Economic Costs to Texas</a:t>
            </a:r>
            <a:endParaRPr lang="en-US" sz="2400" u="sng" dirty="0">
              <a:solidFill>
                <a:srgbClr val="284176"/>
              </a:solidFill>
            </a:endParaRPr>
          </a:p>
        </p:txBody>
      </p:sp>
      <p:sp>
        <p:nvSpPr>
          <p:cNvPr id="9" name="TextBox 8"/>
          <p:cNvSpPr txBox="1"/>
          <p:nvPr/>
        </p:nvSpPr>
        <p:spPr>
          <a:xfrm>
            <a:off x="1544715" y="4871506"/>
            <a:ext cx="6356411" cy="2308324"/>
          </a:xfrm>
          <a:prstGeom prst="rect">
            <a:avLst/>
          </a:prstGeom>
          <a:noFill/>
        </p:spPr>
        <p:txBody>
          <a:bodyPr wrap="square" rtlCol="0" anchor="t">
            <a:spAutoFit/>
          </a:bodyPr>
          <a:lstStyle/>
          <a:p>
            <a:pPr marL="742950" lvl="1" indent="-285750">
              <a:buFont typeface="Arial" panose="020B0604020202020204" pitchFamily="34" charset="0"/>
              <a:buChar char="•"/>
            </a:pPr>
            <a:r>
              <a:rPr lang="en-US" dirty="0">
                <a:solidFill>
                  <a:srgbClr val="284176"/>
                </a:solidFill>
              </a:rPr>
              <a:t>$251.5 billion in reduced annual spending</a:t>
            </a:r>
          </a:p>
          <a:p>
            <a:pPr marL="742950" lvl="1" indent="-285750">
              <a:buFont typeface="Arial" panose="020B0604020202020204" pitchFamily="34" charset="0"/>
              <a:buChar char="•"/>
            </a:pPr>
            <a:r>
              <a:rPr lang="en-US" dirty="0">
                <a:solidFill>
                  <a:srgbClr val="284176"/>
                </a:solidFill>
              </a:rPr>
              <a:t>$124.0 billion in output losses annually</a:t>
            </a:r>
            <a:endParaRPr lang="en-US" dirty="0">
              <a:solidFill>
                <a:srgbClr val="284176"/>
              </a:solidFill>
              <a:cs typeface="Arial"/>
            </a:endParaRPr>
          </a:p>
          <a:p>
            <a:pPr marL="742950" lvl="1" indent="-285750">
              <a:buFont typeface="Arial" panose="020B0604020202020204" pitchFamily="34" charset="0"/>
              <a:buChar char="•"/>
            </a:pPr>
            <a:r>
              <a:rPr lang="en-US" dirty="0">
                <a:solidFill>
                  <a:srgbClr val="284176"/>
                </a:solidFill>
              </a:rPr>
              <a:t>1,187,102 lost jobs from cancer treatments, morbidity &amp; mortality, and associated spillover effects</a:t>
            </a:r>
          </a:p>
          <a:p>
            <a:pPr marL="285750" indent="-285750">
              <a:buFont typeface="Arial" panose="020B0604020202020204" pitchFamily="34" charset="0"/>
              <a:buChar char="•"/>
            </a:pPr>
            <a:endParaRPr lang="en-US" dirty="0">
              <a:solidFill>
                <a:srgbClr val="284176"/>
              </a:solidFill>
            </a:endParaRPr>
          </a:p>
          <a:p>
            <a:pPr marL="285750" indent="-285750">
              <a:buFont typeface="Arial" panose="020B0604020202020204" pitchFamily="34" charset="0"/>
              <a:buChar char="•"/>
            </a:pPr>
            <a:endParaRPr lang="en-US" dirty="0">
              <a:solidFill>
                <a:srgbClr val="284176"/>
              </a:solidFill>
            </a:endParaRPr>
          </a:p>
          <a:p>
            <a:pPr marL="285750" indent="-285750">
              <a:buFont typeface="Arial" panose="020B0604020202020204" pitchFamily="34" charset="0"/>
              <a:buChar char="•"/>
            </a:pPr>
            <a:endParaRPr lang="en-US" dirty="0">
              <a:solidFill>
                <a:srgbClr val="284176"/>
              </a:solidFill>
            </a:endParaRPr>
          </a:p>
          <a:p>
            <a:pPr marL="285750" indent="-285750">
              <a:buFont typeface="Arial" panose="020B0604020202020204" pitchFamily="34" charset="0"/>
              <a:buChar char="•"/>
            </a:pPr>
            <a:endParaRPr lang="en-US" dirty="0">
              <a:solidFill>
                <a:srgbClr val="284176"/>
              </a:solidFill>
            </a:endParaRPr>
          </a:p>
        </p:txBody>
      </p:sp>
      <p:sp>
        <p:nvSpPr>
          <p:cNvPr id="3" name="TextBox 2"/>
          <p:cNvSpPr txBox="1"/>
          <p:nvPr/>
        </p:nvSpPr>
        <p:spPr>
          <a:xfrm>
            <a:off x="7004482" y="6395819"/>
            <a:ext cx="1614409" cy="276999"/>
          </a:xfrm>
          <a:prstGeom prst="rect">
            <a:avLst/>
          </a:prstGeom>
          <a:noFill/>
        </p:spPr>
        <p:txBody>
          <a:bodyPr wrap="square" rtlCol="0" anchor="t">
            <a:spAutoFit/>
          </a:bodyPr>
          <a:lstStyle/>
          <a:p>
            <a:r>
              <a:rPr lang="en-US" sz="1200" dirty="0">
                <a:solidFill>
                  <a:srgbClr val="936C26"/>
                </a:solidFill>
              </a:rPr>
              <a:t>February 2022</a:t>
            </a:r>
          </a:p>
        </p:txBody>
      </p:sp>
      <p:pic>
        <p:nvPicPr>
          <p:cNvPr id="10" name="Picture 9" descr="A picture containing window, indoor&#10;&#10;Description automatically generated">
            <a:extLst>
              <a:ext uri="{FF2B5EF4-FFF2-40B4-BE49-F238E27FC236}">
                <a16:creationId xmlns:a16="http://schemas.microsoft.com/office/drawing/2014/main" id="{B0A123DE-6D38-4DB0-A923-2186F4126DBD}"/>
              </a:ext>
            </a:extLst>
          </p:cNvPr>
          <p:cNvPicPr>
            <a:picLocks noChangeAspect="1"/>
          </p:cNvPicPr>
          <p:nvPr/>
        </p:nvPicPr>
        <p:blipFill>
          <a:blip r:embed="rId2"/>
          <a:stretch>
            <a:fillRect/>
          </a:stretch>
        </p:blipFill>
        <p:spPr>
          <a:xfrm>
            <a:off x="5247656" y="1786865"/>
            <a:ext cx="2990492" cy="1990425"/>
          </a:xfrm>
          <a:prstGeom prst="rect">
            <a:avLst/>
          </a:prstGeom>
        </p:spPr>
      </p:pic>
      <p:pic>
        <p:nvPicPr>
          <p:cNvPr id="14" name="Picture 13" descr="A picture containing person&#10;&#10;Description automatically generated">
            <a:extLst>
              <a:ext uri="{FF2B5EF4-FFF2-40B4-BE49-F238E27FC236}">
                <a16:creationId xmlns:a16="http://schemas.microsoft.com/office/drawing/2014/main" id="{49574547-38BD-480D-90AD-24C850CF561F}"/>
              </a:ext>
            </a:extLst>
          </p:cNvPr>
          <p:cNvPicPr>
            <a:picLocks noChangeAspect="1"/>
          </p:cNvPicPr>
          <p:nvPr/>
        </p:nvPicPr>
        <p:blipFill>
          <a:blip r:embed="rId3"/>
          <a:stretch>
            <a:fillRect/>
          </a:stretch>
        </p:blipFill>
        <p:spPr>
          <a:xfrm>
            <a:off x="808203" y="1786849"/>
            <a:ext cx="3184152" cy="1990441"/>
          </a:xfrm>
          <a:prstGeom prst="rect">
            <a:avLst/>
          </a:prstGeom>
        </p:spPr>
      </p:pic>
    </p:spTree>
    <p:extLst>
      <p:ext uri="{BB962C8B-B14F-4D97-AF65-F5344CB8AC3E}">
        <p14:creationId xmlns:p14="http://schemas.microsoft.com/office/powerpoint/2010/main" val="1490553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1"/>
            <a:ext cx="9143999" cy="640080"/>
          </a:xfrm>
          <a:solidFill>
            <a:schemeClr val="bg1">
              <a:lumMod val="20000"/>
              <a:lumOff val="80000"/>
            </a:schemeClr>
          </a:solidFill>
        </p:spPr>
        <p:txBody>
          <a:bodyPr anchor="ctr" anchorCtr="0">
            <a:noAutofit/>
          </a:bodyPr>
          <a:lstStyle/>
          <a:p>
            <a:pPr marL="228600"/>
            <a:r>
              <a:rPr lang="en-US" sz="2800">
                <a:solidFill>
                  <a:srgbClr val="936C26"/>
                </a:solidFill>
              </a:rPr>
              <a:t>CPRIT’s Unique Role in the Fight Against Cancer </a:t>
            </a:r>
          </a:p>
        </p:txBody>
      </p:sp>
      <p:sp>
        <p:nvSpPr>
          <p:cNvPr id="6" name="Content Placeholder 5"/>
          <p:cNvSpPr>
            <a:spLocks noGrp="1"/>
          </p:cNvSpPr>
          <p:nvPr>
            <p:ph idx="1"/>
          </p:nvPr>
        </p:nvSpPr>
        <p:spPr>
          <a:xfrm>
            <a:off x="155419" y="643468"/>
            <a:ext cx="8988581" cy="325362"/>
          </a:xfrm>
          <a:solidFill>
            <a:srgbClr val="6E511D"/>
          </a:solidFill>
        </p:spPr>
        <p:txBody>
          <a:bodyPr>
            <a:normAutofit fontScale="92500" lnSpcReduction="20000"/>
          </a:bodyPr>
          <a:lstStyle/>
          <a:p>
            <a:pPr marL="0" indent="0">
              <a:buNone/>
            </a:pPr>
            <a:r>
              <a:rPr lang="en-US" sz="2000" b="1">
                <a:solidFill>
                  <a:schemeClr val="bg1">
                    <a:lumMod val="20000"/>
                    <a:lumOff val="80000"/>
                  </a:schemeClr>
                </a:solidFill>
              </a:rPr>
              <a:t>Legal Charge                  Action </a:t>
            </a:r>
          </a:p>
        </p:txBody>
      </p:sp>
      <p:sp>
        <p:nvSpPr>
          <p:cNvPr id="17" name="Text Placeholder 4"/>
          <p:cNvSpPr txBox="1">
            <a:spLocks/>
          </p:cNvSpPr>
          <p:nvPr/>
        </p:nvSpPr>
        <p:spPr>
          <a:xfrm>
            <a:off x="155419" y="1231665"/>
            <a:ext cx="2584761" cy="4991283"/>
          </a:xfrm>
          <a:prstGeom prst="rect">
            <a:avLst/>
          </a:prstGeom>
        </p:spPr>
        <p:txBody>
          <a:bodyPr vert="horz" lIns="91440" tIns="45720" rIns="91440" bIns="45720" rtlCol="0">
            <a:normAutofit/>
          </a:bodyPr>
          <a:lstStyle>
            <a:lvl1pPr marL="233363" indent="-233363" algn="l" rtl="0" fontAlgn="base">
              <a:lnSpc>
                <a:spcPct val="100000"/>
              </a:lnSpc>
              <a:spcBef>
                <a:spcPts val="575"/>
              </a:spcBef>
              <a:spcAft>
                <a:spcPts val="75"/>
              </a:spcAft>
              <a:buClr>
                <a:schemeClr val="accent1"/>
              </a:buClr>
              <a:buSzPct val="80000"/>
              <a:buFont typeface="Arial" pitchFamily="34" charset="0"/>
              <a:buChar char="•"/>
              <a:defRPr sz="2200" b="0" spc="-80" baseline="0">
                <a:solidFill>
                  <a:srgbClr val="000000"/>
                </a:solidFill>
                <a:latin typeface="+mj-lt"/>
                <a:ea typeface="+mn-ea"/>
                <a:cs typeface="+mn-cs"/>
              </a:defRPr>
            </a:lvl1pPr>
            <a:lvl2pPr marL="463550" indent="-230188" algn="l" rtl="0" fontAlgn="base">
              <a:lnSpc>
                <a:spcPct val="100000"/>
              </a:lnSpc>
              <a:spcBef>
                <a:spcPts val="575"/>
              </a:spcBef>
              <a:spcAft>
                <a:spcPts val="75"/>
              </a:spcAft>
              <a:buClr>
                <a:schemeClr val="accent1"/>
              </a:buClr>
              <a:buSzPct val="80000"/>
              <a:buFont typeface="Arial" pitchFamily="34" charset="0"/>
              <a:buChar char="−"/>
              <a:defRPr sz="2000" spc="-80" baseline="0">
                <a:solidFill>
                  <a:srgbClr val="000000"/>
                </a:solidFill>
                <a:latin typeface="+mj-lt"/>
              </a:defRPr>
            </a:lvl2pPr>
            <a:lvl3pPr marL="569913" indent="-228600" algn="l" rtl="0" fontAlgn="base">
              <a:lnSpc>
                <a:spcPct val="100000"/>
              </a:lnSpc>
              <a:spcBef>
                <a:spcPts val="575"/>
              </a:spcBef>
              <a:spcAft>
                <a:spcPts val="75"/>
              </a:spcAft>
              <a:buClr>
                <a:schemeClr val="accent1"/>
              </a:buClr>
              <a:buSzPct val="80000"/>
              <a:buFont typeface="Wingdings" pitchFamily="2" charset="2"/>
              <a:buChar char="§"/>
              <a:defRPr spc="-80" baseline="0">
                <a:solidFill>
                  <a:srgbClr val="000000"/>
                </a:solidFill>
                <a:latin typeface="+mj-lt"/>
              </a:defRPr>
            </a:lvl3pPr>
            <a:lvl4pPr marL="804863" indent="-234950" algn="l" rtl="0" fontAlgn="base">
              <a:lnSpc>
                <a:spcPct val="100000"/>
              </a:lnSpc>
              <a:spcBef>
                <a:spcPts val="575"/>
              </a:spcBef>
              <a:spcAft>
                <a:spcPts val="75"/>
              </a:spcAft>
              <a:buClr>
                <a:schemeClr val="accent1"/>
              </a:buClr>
              <a:buSzPct val="80000"/>
              <a:buFont typeface="Arial" pitchFamily="34" charset="0"/>
              <a:buChar char="•"/>
              <a:defRPr sz="1600" spc="-80" baseline="0">
                <a:solidFill>
                  <a:srgbClr val="000000"/>
                </a:solidFill>
                <a:latin typeface="+mj-lt"/>
              </a:defRPr>
            </a:lvl4pPr>
            <a:lvl5pPr marL="969963" indent="-223838" algn="l" rtl="0" fontAlgn="base">
              <a:lnSpc>
                <a:spcPct val="100000"/>
              </a:lnSpc>
              <a:spcBef>
                <a:spcPts val="575"/>
              </a:spcBef>
              <a:spcAft>
                <a:spcPts val="75"/>
              </a:spcAft>
              <a:buClr>
                <a:schemeClr val="accent1"/>
              </a:buClr>
              <a:buSzPct val="70000"/>
              <a:buFont typeface="Arial" pitchFamily="34" charset="0"/>
              <a:buChar char="−"/>
              <a:defRPr sz="1400" spc="-80" baseline="0">
                <a:solidFill>
                  <a:srgbClr val="000000"/>
                </a:solidFill>
                <a:latin typeface="+mj-lt"/>
              </a:defRPr>
            </a:lvl5pPr>
            <a:lvl6pPr marL="22304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9pPr>
          </a:lstStyle>
          <a:p>
            <a:pPr marL="228600" lvl="1" indent="-228600">
              <a:spcBef>
                <a:spcPts val="0"/>
              </a:spcBef>
              <a:spcAft>
                <a:spcPts val="1800"/>
              </a:spcAft>
              <a:buClrTx/>
              <a:buSzPct val="100000"/>
              <a:buFont typeface="Arial" panose="020B0604020202020204" pitchFamily="34" charset="0"/>
              <a:buChar char="•"/>
            </a:pPr>
            <a:r>
              <a:rPr lang="en-US" sz="1800">
                <a:solidFill>
                  <a:schemeClr val="tx2"/>
                </a:solidFill>
                <a:latin typeface="Calibri" pitchFamily="34" charset="0"/>
              </a:rPr>
              <a:t>Create and expedite innovation in cancer research into prevention and cures </a:t>
            </a:r>
          </a:p>
          <a:p>
            <a:pPr marL="228600" lvl="1" indent="-228600">
              <a:spcBef>
                <a:spcPts val="0"/>
              </a:spcBef>
              <a:spcAft>
                <a:spcPts val="1800"/>
              </a:spcAft>
              <a:buClrTx/>
              <a:buSzPct val="100000"/>
              <a:buFont typeface="Arial" panose="020B0604020202020204" pitchFamily="34" charset="0"/>
              <a:buChar char="•"/>
            </a:pPr>
            <a:r>
              <a:rPr lang="en-US" sz="1800">
                <a:solidFill>
                  <a:schemeClr val="tx2"/>
                </a:solidFill>
                <a:latin typeface="Calibri" pitchFamily="34" charset="0"/>
              </a:rPr>
              <a:t>Attract, create, or expand research capabilities</a:t>
            </a:r>
          </a:p>
          <a:p>
            <a:pPr marL="228600" lvl="1" indent="-228600">
              <a:spcBef>
                <a:spcPts val="0"/>
              </a:spcBef>
              <a:spcAft>
                <a:spcPts val="1800"/>
              </a:spcAft>
              <a:buClrTx/>
              <a:buSzPct val="100000"/>
              <a:buFont typeface="Arial" panose="020B0604020202020204" pitchFamily="34" charset="0"/>
              <a:buChar char="•"/>
            </a:pPr>
            <a:r>
              <a:rPr lang="en-US" sz="1800">
                <a:solidFill>
                  <a:schemeClr val="tx2"/>
                </a:solidFill>
                <a:latin typeface="Calibri" pitchFamily="34" charset="0"/>
              </a:rPr>
              <a:t>Create high-quality new jobs in Texas</a:t>
            </a:r>
          </a:p>
          <a:p>
            <a:pPr marL="228600" lvl="1" indent="-228600">
              <a:spcBef>
                <a:spcPts val="0"/>
              </a:spcBef>
              <a:spcAft>
                <a:spcPts val="1800"/>
              </a:spcAft>
              <a:buClrTx/>
              <a:buSzPct val="100000"/>
              <a:buFont typeface="Arial" panose="020B0604020202020204" pitchFamily="34" charset="0"/>
              <a:buChar char="•"/>
            </a:pPr>
            <a:r>
              <a:rPr lang="en-US" sz="1800">
                <a:solidFill>
                  <a:schemeClr val="tx2"/>
                </a:solidFill>
                <a:latin typeface="Calibri" pitchFamily="34" charset="0"/>
              </a:rPr>
              <a:t>Develop and implement the Texas Cancer Plan</a:t>
            </a:r>
          </a:p>
          <a:p>
            <a:pPr marL="230188" lvl="1" indent="-225425"/>
            <a:endParaRPr lang="en-US" sz="1600">
              <a:solidFill>
                <a:schemeClr val="tx2"/>
              </a:solidFill>
            </a:endParaRPr>
          </a:p>
          <a:p>
            <a:pPr marL="230188" lvl="1" indent="-225425"/>
            <a:endParaRPr lang="en-US" sz="1600">
              <a:solidFill>
                <a:schemeClr val="tx2"/>
              </a:solidFill>
            </a:endParaRPr>
          </a:p>
        </p:txBody>
      </p:sp>
      <p:sp>
        <p:nvSpPr>
          <p:cNvPr id="18" name="Rectangle 17"/>
          <p:cNvSpPr/>
          <p:nvPr/>
        </p:nvSpPr>
        <p:spPr>
          <a:xfrm>
            <a:off x="3193154" y="1433683"/>
            <a:ext cx="5592187" cy="1785104"/>
          </a:xfrm>
          <a:prstGeom prst="rect">
            <a:avLst/>
          </a:prstGeom>
        </p:spPr>
        <p:txBody>
          <a:bodyPr wrap="square">
            <a:spAutoFit/>
          </a:bodyPr>
          <a:lstStyle/>
          <a:p>
            <a:r>
              <a:rPr lang="en-US" sz="2200">
                <a:solidFill>
                  <a:schemeClr val="tx2"/>
                </a:solidFill>
                <a:latin typeface="Calibri" pitchFamily="34" charset="0"/>
              </a:rPr>
              <a:t>Award merit-based, peer reviewed grants to Texas-based entities and institutions for cancer-related research, product development and the delivery of cancer prevention programs and services. </a:t>
            </a:r>
          </a:p>
        </p:txBody>
      </p:sp>
      <p:cxnSp>
        <p:nvCxnSpPr>
          <p:cNvPr id="19" name="Straight Connector 18"/>
          <p:cNvCxnSpPr/>
          <p:nvPr/>
        </p:nvCxnSpPr>
        <p:spPr>
          <a:xfrm>
            <a:off x="4056755" y="3925371"/>
            <a:ext cx="3860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3746750" y="4223364"/>
            <a:ext cx="61292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Round Diagonal Corner Rectangle 20"/>
          <p:cNvSpPr/>
          <p:nvPr/>
        </p:nvSpPr>
        <p:spPr>
          <a:xfrm>
            <a:off x="3193154" y="4090172"/>
            <a:ext cx="1720113" cy="914400"/>
          </a:xfrm>
          <a:prstGeom prst="round2DiagRect">
            <a:avLst/>
          </a:prstGeom>
          <a:solidFill>
            <a:srgbClr val="35010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lumMod val="20000"/>
                    <a:lumOff val="80000"/>
                  </a:schemeClr>
                </a:solidFill>
                <a:latin typeface="+mj-lt"/>
              </a:rPr>
              <a:t>Academic Research</a:t>
            </a:r>
          </a:p>
        </p:txBody>
      </p:sp>
      <p:cxnSp>
        <p:nvCxnSpPr>
          <p:cNvPr id="22" name="Straight Connector 21"/>
          <p:cNvCxnSpPr/>
          <p:nvPr/>
        </p:nvCxnSpPr>
        <p:spPr>
          <a:xfrm rot="5400000">
            <a:off x="5437244" y="3977821"/>
            <a:ext cx="1104006"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Round Diagonal Corner Rectangle 22"/>
          <p:cNvSpPr/>
          <p:nvPr/>
        </p:nvSpPr>
        <p:spPr>
          <a:xfrm>
            <a:off x="5129191" y="4090172"/>
            <a:ext cx="1720113" cy="914400"/>
          </a:xfrm>
          <a:prstGeom prst="round2DiagRect">
            <a:avLst/>
          </a:prstGeom>
          <a:solidFill>
            <a:srgbClr val="311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lumMod val="20000"/>
                    <a:lumOff val="80000"/>
                  </a:schemeClr>
                </a:solidFill>
                <a:latin typeface="+mj-lt"/>
              </a:rPr>
              <a:t>Prevention</a:t>
            </a:r>
          </a:p>
        </p:txBody>
      </p:sp>
      <p:cxnSp>
        <p:nvCxnSpPr>
          <p:cNvPr id="24" name="Straight Connector 23"/>
          <p:cNvCxnSpPr/>
          <p:nvPr/>
        </p:nvCxnSpPr>
        <p:spPr>
          <a:xfrm rot="5400000">
            <a:off x="7618824" y="4223364"/>
            <a:ext cx="61292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7065228" y="4090172"/>
            <a:ext cx="1720113" cy="914400"/>
          </a:xfrm>
          <a:prstGeom prst="round2DiagRect">
            <a:avLst/>
          </a:prstGeom>
          <a:solidFill>
            <a:srgbClr val="142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lumMod val="20000"/>
                    <a:lumOff val="80000"/>
                  </a:schemeClr>
                </a:solidFill>
                <a:latin typeface="+mj-lt"/>
              </a:rPr>
              <a:t>Product Development Research</a:t>
            </a:r>
          </a:p>
        </p:txBody>
      </p:sp>
      <p:sp>
        <p:nvSpPr>
          <p:cNvPr id="14"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4</a:t>
            </a:fld>
            <a:endParaRPr lang="en-US"/>
          </a:p>
        </p:txBody>
      </p:sp>
      <p:sp>
        <p:nvSpPr>
          <p:cNvPr id="15" name="TextBox 14"/>
          <p:cNvSpPr txBox="1"/>
          <p:nvPr/>
        </p:nvSpPr>
        <p:spPr>
          <a:xfrm>
            <a:off x="7199790" y="6400412"/>
            <a:ext cx="1585551" cy="276999"/>
          </a:xfrm>
          <a:prstGeom prst="rect">
            <a:avLst/>
          </a:prstGeom>
          <a:noFill/>
        </p:spPr>
        <p:txBody>
          <a:bodyPr wrap="square" rtlCol="0" anchor="t">
            <a:spAutoFit/>
          </a:bodyPr>
          <a:lstStyle/>
          <a:p>
            <a:r>
              <a:rPr lang="en-US" sz="1200" dirty="0">
                <a:solidFill>
                  <a:srgbClr val="936C26"/>
                </a:solidFill>
              </a:rPr>
              <a:t>February 2022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Isosceles Triangle 133"/>
          <p:cNvSpPr/>
          <p:nvPr/>
        </p:nvSpPr>
        <p:spPr>
          <a:xfrm flipV="1">
            <a:off x="2170520" y="1874100"/>
            <a:ext cx="149396" cy="128790"/>
          </a:xfrm>
          <a:prstGeom prst="triangle">
            <a:avLst/>
          </a:prstGeom>
          <a:solidFill>
            <a:srgbClr val="2948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Isosceles Triangle 134"/>
          <p:cNvSpPr/>
          <p:nvPr/>
        </p:nvSpPr>
        <p:spPr>
          <a:xfrm flipV="1">
            <a:off x="3739937" y="1874100"/>
            <a:ext cx="149396" cy="128790"/>
          </a:xfrm>
          <a:prstGeom prst="triangle">
            <a:avLst/>
          </a:prstGeom>
          <a:solidFill>
            <a:srgbClr val="2948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94648" y="5724984"/>
            <a:ext cx="8215507" cy="270933"/>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3078600" y="2764751"/>
            <a:ext cx="1472070" cy="2373445"/>
          </a:xfrm>
          <a:prstGeom prst="rect">
            <a:avLst/>
          </a:prstGeom>
          <a:gradFill flip="none" rotWithShape="1">
            <a:gsLst>
              <a:gs pos="0">
                <a:schemeClr val="bg2"/>
              </a:gs>
              <a:gs pos="100000">
                <a:schemeClr val="tx1"/>
              </a:gs>
            </a:gsLst>
            <a:lin ang="0" scaled="1"/>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1497010" y="2765125"/>
            <a:ext cx="1507185" cy="2373169"/>
          </a:xfrm>
          <a:prstGeom prst="rect">
            <a:avLst/>
          </a:prstGeom>
          <a:gradFill flip="none" rotWithShape="1">
            <a:gsLst>
              <a:gs pos="0">
                <a:srgbClr val="29488E"/>
              </a:gs>
              <a:gs pos="100000">
                <a:prstClr val="white"/>
              </a:gs>
            </a:gsLst>
            <a:lin ang="0" scaled="1"/>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3078600" y="2006152"/>
            <a:ext cx="1472070" cy="388895"/>
          </a:xfrm>
          <a:prstGeom prst="rect">
            <a:avLst/>
          </a:prstGeom>
          <a:gradFill flip="none" rotWithShape="1">
            <a:gsLst>
              <a:gs pos="0">
                <a:schemeClr val="bg2"/>
              </a:gs>
              <a:gs pos="100000">
                <a:schemeClr val="tx1"/>
              </a:gs>
            </a:gsLst>
            <a:lin ang="0" scaled="1"/>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97010" y="2006525"/>
            <a:ext cx="1507185" cy="388895"/>
          </a:xfrm>
          <a:prstGeom prst="rect">
            <a:avLst/>
          </a:prstGeom>
          <a:gradFill flip="none" rotWithShape="1">
            <a:gsLst>
              <a:gs pos="0">
                <a:srgbClr val="29488E"/>
              </a:gs>
              <a:gs pos="100000">
                <a:prstClr val="white"/>
              </a:gs>
            </a:gsLst>
            <a:lin ang="0" scaled="1"/>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6073198" y="2445380"/>
            <a:ext cx="492648" cy="269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6601169" y="2445380"/>
            <a:ext cx="708714" cy="269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7347124" y="2445380"/>
            <a:ext cx="835978" cy="269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3825747" y="2445380"/>
            <a:ext cx="2216383" cy="269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3061283" y="2445380"/>
            <a:ext cx="738737" cy="269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469720" y="2445380"/>
            <a:ext cx="1551354" cy="269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normAutofit/>
          </a:bodyPr>
          <a:lstStyle/>
          <a:p>
            <a:r>
              <a:rPr lang="en-US"/>
              <a:t>CPRIT’s Unique Role in Fighting Cancer</a:t>
            </a:r>
            <a:endParaRPr lang="en-US" b="0"/>
          </a:p>
        </p:txBody>
      </p:sp>
      <p:sp>
        <p:nvSpPr>
          <p:cNvPr id="2" name="Rectangle 1"/>
          <p:cNvSpPr/>
          <p:nvPr/>
        </p:nvSpPr>
        <p:spPr>
          <a:xfrm>
            <a:off x="359110" y="1161680"/>
            <a:ext cx="7584740" cy="369332"/>
          </a:xfrm>
          <a:prstGeom prst="rect">
            <a:avLst/>
          </a:prstGeom>
        </p:spPr>
        <p:txBody>
          <a:bodyPr wrap="square">
            <a:spAutoFit/>
          </a:bodyPr>
          <a:lstStyle/>
          <a:p>
            <a:r>
              <a:rPr lang="en-US"/>
              <a:t>CPRIT focuses on the basic and translational stages of cancer research.</a:t>
            </a:r>
          </a:p>
        </p:txBody>
      </p:sp>
      <p:sp>
        <p:nvSpPr>
          <p:cNvPr id="15" name="TextBox 14"/>
          <p:cNvSpPr txBox="1"/>
          <p:nvPr/>
        </p:nvSpPr>
        <p:spPr>
          <a:xfrm>
            <a:off x="1601373" y="2464670"/>
            <a:ext cx="1288048" cy="230832"/>
          </a:xfrm>
          <a:prstGeom prst="rect">
            <a:avLst/>
          </a:prstGeom>
          <a:noFill/>
        </p:spPr>
        <p:txBody>
          <a:bodyPr wrap="square" rtlCol="0">
            <a:spAutoFit/>
          </a:bodyPr>
          <a:lstStyle/>
          <a:p>
            <a:pPr algn="ctr"/>
            <a:r>
              <a:rPr lang="en-US" sz="900" b="1">
                <a:solidFill>
                  <a:schemeClr val="tx2"/>
                </a:solidFill>
              </a:rPr>
              <a:t>Drug Discovery</a:t>
            </a:r>
          </a:p>
        </p:txBody>
      </p:sp>
      <p:sp>
        <p:nvSpPr>
          <p:cNvPr id="16" name="TextBox 15"/>
          <p:cNvSpPr txBox="1"/>
          <p:nvPr/>
        </p:nvSpPr>
        <p:spPr>
          <a:xfrm>
            <a:off x="3040795" y="2464670"/>
            <a:ext cx="782309" cy="230832"/>
          </a:xfrm>
          <a:prstGeom prst="rect">
            <a:avLst/>
          </a:prstGeom>
          <a:noFill/>
        </p:spPr>
        <p:txBody>
          <a:bodyPr wrap="square" rtlCol="0">
            <a:spAutoFit/>
          </a:bodyPr>
          <a:lstStyle/>
          <a:p>
            <a:pPr algn="ctr"/>
            <a:r>
              <a:rPr lang="en-US" sz="900" b="1">
                <a:solidFill>
                  <a:schemeClr val="tx2"/>
                </a:solidFill>
              </a:rPr>
              <a:t>Preclinical</a:t>
            </a:r>
          </a:p>
        </p:txBody>
      </p:sp>
      <p:sp>
        <p:nvSpPr>
          <p:cNvPr id="17" name="TextBox 16"/>
          <p:cNvSpPr txBox="1"/>
          <p:nvPr/>
        </p:nvSpPr>
        <p:spPr>
          <a:xfrm>
            <a:off x="4195576" y="2464670"/>
            <a:ext cx="1351614" cy="230832"/>
          </a:xfrm>
          <a:prstGeom prst="rect">
            <a:avLst/>
          </a:prstGeom>
          <a:noFill/>
        </p:spPr>
        <p:txBody>
          <a:bodyPr wrap="square" rtlCol="0">
            <a:spAutoFit/>
          </a:bodyPr>
          <a:lstStyle/>
          <a:p>
            <a:pPr algn="ctr"/>
            <a:r>
              <a:rPr lang="en-US" sz="900" b="1">
                <a:solidFill>
                  <a:schemeClr val="tx2"/>
                </a:solidFill>
              </a:rPr>
              <a:t>Clinical Trials</a:t>
            </a:r>
          </a:p>
        </p:txBody>
      </p:sp>
      <p:sp>
        <p:nvSpPr>
          <p:cNvPr id="18" name="TextBox 17"/>
          <p:cNvSpPr txBox="1"/>
          <p:nvPr/>
        </p:nvSpPr>
        <p:spPr>
          <a:xfrm>
            <a:off x="6015576" y="2395420"/>
            <a:ext cx="616746" cy="369332"/>
          </a:xfrm>
          <a:prstGeom prst="rect">
            <a:avLst/>
          </a:prstGeom>
          <a:noFill/>
        </p:spPr>
        <p:txBody>
          <a:bodyPr wrap="square" rtlCol="0">
            <a:spAutoFit/>
          </a:bodyPr>
          <a:lstStyle/>
          <a:p>
            <a:pPr algn="ctr"/>
            <a:r>
              <a:rPr lang="en-US" sz="900" b="1">
                <a:solidFill>
                  <a:schemeClr val="tx2"/>
                </a:solidFill>
              </a:rPr>
              <a:t>FDA Review</a:t>
            </a:r>
          </a:p>
        </p:txBody>
      </p:sp>
      <p:sp>
        <p:nvSpPr>
          <p:cNvPr id="19" name="TextBox 18"/>
          <p:cNvSpPr txBox="1"/>
          <p:nvPr/>
        </p:nvSpPr>
        <p:spPr>
          <a:xfrm>
            <a:off x="6733754" y="2464315"/>
            <a:ext cx="453299" cy="230832"/>
          </a:xfrm>
          <a:prstGeom prst="rect">
            <a:avLst/>
          </a:prstGeom>
          <a:noFill/>
        </p:spPr>
        <p:txBody>
          <a:bodyPr wrap="square" rtlCol="0">
            <a:spAutoFit/>
          </a:bodyPr>
          <a:lstStyle/>
          <a:p>
            <a:pPr algn="ctr"/>
            <a:r>
              <a:rPr lang="en-US" sz="900" b="1">
                <a:solidFill>
                  <a:schemeClr val="tx2"/>
                </a:solidFill>
              </a:rPr>
              <a:t>Mfg.</a:t>
            </a:r>
          </a:p>
        </p:txBody>
      </p:sp>
      <p:sp>
        <p:nvSpPr>
          <p:cNvPr id="20" name="TextBox 19"/>
          <p:cNvSpPr txBox="1"/>
          <p:nvPr/>
        </p:nvSpPr>
        <p:spPr>
          <a:xfrm>
            <a:off x="7311258" y="2464315"/>
            <a:ext cx="881466" cy="230832"/>
          </a:xfrm>
          <a:prstGeom prst="rect">
            <a:avLst/>
          </a:prstGeom>
          <a:noFill/>
        </p:spPr>
        <p:txBody>
          <a:bodyPr wrap="square" rtlCol="0">
            <a:spAutoFit/>
          </a:bodyPr>
          <a:lstStyle/>
          <a:p>
            <a:pPr algn="ctr"/>
            <a:r>
              <a:rPr lang="en-US" sz="900" b="1">
                <a:solidFill>
                  <a:schemeClr val="tx2"/>
                </a:solidFill>
              </a:rPr>
              <a:t>Clinic</a:t>
            </a:r>
          </a:p>
        </p:txBody>
      </p:sp>
      <p:sp>
        <p:nvSpPr>
          <p:cNvPr id="30" name="TextBox 29"/>
          <p:cNvSpPr txBox="1"/>
          <p:nvPr/>
        </p:nvSpPr>
        <p:spPr>
          <a:xfrm>
            <a:off x="7287746" y="5182941"/>
            <a:ext cx="1134529" cy="230832"/>
          </a:xfrm>
          <a:prstGeom prst="rect">
            <a:avLst/>
          </a:prstGeom>
          <a:solidFill>
            <a:srgbClr val="FFFFFF"/>
          </a:solidFill>
        </p:spPr>
        <p:txBody>
          <a:bodyPr wrap="square" rtlCol="0">
            <a:spAutoFit/>
          </a:bodyPr>
          <a:lstStyle/>
          <a:p>
            <a:pPr algn="ctr"/>
            <a:r>
              <a:rPr lang="en-US" sz="900" i="1">
                <a:solidFill>
                  <a:srgbClr val="3D3D3C"/>
                </a:solidFill>
              </a:rPr>
              <a:t>Ongoing/Indefinite</a:t>
            </a:r>
          </a:p>
        </p:txBody>
      </p:sp>
      <p:sp>
        <p:nvSpPr>
          <p:cNvPr id="43" name="TextBox 42"/>
          <p:cNvSpPr txBox="1"/>
          <p:nvPr/>
        </p:nvSpPr>
        <p:spPr>
          <a:xfrm>
            <a:off x="3787992" y="2710231"/>
            <a:ext cx="689774" cy="230832"/>
          </a:xfrm>
          <a:prstGeom prst="rect">
            <a:avLst/>
          </a:prstGeom>
          <a:noFill/>
        </p:spPr>
        <p:txBody>
          <a:bodyPr wrap="square" rtlCol="0">
            <a:spAutoFit/>
          </a:bodyPr>
          <a:lstStyle/>
          <a:p>
            <a:pPr algn="ctr"/>
            <a:r>
              <a:rPr lang="en-US" sz="900">
                <a:solidFill>
                  <a:schemeClr val="tx2"/>
                </a:solidFill>
              </a:rPr>
              <a:t>Phase I</a:t>
            </a:r>
          </a:p>
        </p:txBody>
      </p:sp>
      <p:sp>
        <p:nvSpPr>
          <p:cNvPr id="44" name="TextBox 43"/>
          <p:cNvSpPr txBox="1"/>
          <p:nvPr/>
        </p:nvSpPr>
        <p:spPr>
          <a:xfrm>
            <a:off x="4544367" y="2710231"/>
            <a:ext cx="643910" cy="230832"/>
          </a:xfrm>
          <a:prstGeom prst="rect">
            <a:avLst/>
          </a:prstGeom>
          <a:noFill/>
        </p:spPr>
        <p:txBody>
          <a:bodyPr wrap="square" rtlCol="0">
            <a:spAutoFit/>
          </a:bodyPr>
          <a:lstStyle/>
          <a:p>
            <a:pPr algn="ctr"/>
            <a:r>
              <a:rPr lang="en-US" sz="900">
                <a:solidFill>
                  <a:schemeClr val="tx2"/>
                </a:solidFill>
              </a:rPr>
              <a:t>Phase II</a:t>
            </a:r>
          </a:p>
        </p:txBody>
      </p:sp>
      <p:sp>
        <p:nvSpPr>
          <p:cNvPr id="45" name="TextBox 44"/>
          <p:cNvSpPr txBox="1"/>
          <p:nvPr/>
        </p:nvSpPr>
        <p:spPr>
          <a:xfrm>
            <a:off x="5285358" y="2710231"/>
            <a:ext cx="642322" cy="230832"/>
          </a:xfrm>
          <a:prstGeom prst="rect">
            <a:avLst/>
          </a:prstGeom>
          <a:noFill/>
        </p:spPr>
        <p:txBody>
          <a:bodyPr wrap="square" rtlCol="0">
            <a:spAutoFit/>
          </a:bodyPr>
          <a:lstStyle/>
          <a:p>
            <a:pPr algn="ctr"/>
            <a:r>
              <a:rPr lang="en-US" sz="900">
                <a:solidFill>
                  <a:schemeClr val="tx2"/>
                </a:solidFill>
              </a:rPr>
              <a:t>Phase III</a:t>
            </a:r>
          </a:p>
        </p:txBody>
      </p:sp>
      <p:cxnSp>
        <p:nvCxnSpPr>
          <p:cNvPr id="89" name="Straight Connector 88"/>
          <p:cNvCxnSpPr/>
          <p:nvPr/>
        </p:nvCxnSpPr>
        <p:spPr>
          <a:xfrm flipV="1">
            <a:off x="1508844" y="5303520"/>
            <a:ext cx="2290996" cy="42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3830500" y="5205316"/>
            <a:ext cx="1588" cy="2049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458449" y="5205316"/>
            <a:ext cx="1588" cy="2049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89753" y="5192389"/>
            <a:ext cx="688968" cy="230832"/>
          </a:xfrm>
          <a:prstGeom prst="rect">
            <a:avLst/>
          </a:prstGeom>
          <a:solidFill>
            <a:srgbClr val="FFFFFF"/>
          </a:solidFill>
        </p:spPr>
        <p:txBody>
          <a:bodyPr wrap="square" rtlCol="0">
            <a:spAutoFit/>
          </a:bodyPr>
          <a:lstStyle/>
          <a:p>
            <a:pPr algn="ctr"/>
            <a:r>
              <a:rPr lang="en-US" sz="900" i="1">
                <a:solidFill>
                  <a:srgbClr val="3D3D3C"/>
                </a:solidFill>
              </a:rPr>
              <a:t>3-6 Years</a:t>
            </a:r>
          </a:p>
        </p:txBody>
      </p:sp>
      <p:cxnSp>
        <p:nvCxnSpPr>
          <p:cNvPr id="93" name="Straight Connector 92"/>
          <p:cNvCxnSpPr/>
          <p:nvPr/>
        </p:nvCxnSpPr>
        <p:spPr>
          <a:xfrm flipV="1">
            <a:off x="3858853" y="5303520"/>
            <a:ext cx="2214345" cy="42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6105813" y="5205316"/>
            <a:ext cx="1588" cy="2049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4466338" y="5192389"/>
            <a:ext cx="868978" cy="230832"/>
          </a:xfrm>
          <a:prstGeom prst="rect">
            <a:avLst/>
          </a:prstGeom>
          <a:solidFill>
            <a:srgbClr val="FFFFFF"/>
          </a:solidFill>
        </p:spPr>
        <p:txBody>
          <a:bodyPr wrap="square" rtlCol="0">
            <a:spAutoFit/>
          </a:bodyPr>
          <a:lstStyle/>
          <a:p>
            <a:pPr algn="ctr"/>
            <a:r>
              <a:rPr lang="en-US" sz="900" i="1">
                <a:solidFill>
                  <a:srgbClr val="3D3D3C"/>
                </a:solidFill>
              </a:rPr>
              <a:t>6-10 Years</a:t>
            </a:r>
          </a:p>
        </p:txBody>
      </p:sp>
      <p:cxnSp>
        <p:nvCxnSpPr>
          <p:cNvPr id="98" name="Straight Connector 97"/>
          <p:cNvCxnSpPr/>
          <p:nvPr/>
        </p:nvCxnSpPr>
        <p:spPr>
          <a:xfrm>
            <a:off x="6131354" y="5307805"/>
            <a:ext cx="11968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7352405" y="5205316"/>
            <a:ext cx="1588" cy="2049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6303378" y="5190160"/>
            <a:ext cx="819281" cy="230832"/>
          </a:xfrm>
          <a:prstGeom prst="rect">
            <a:avLst/>
          </a:prstGeom>
          <a:solidFill>
            <a:srgbClr val="FFFFFF"/>
          </a:solidFill>
        </p:spPr>
        <p:txBody>
          <a:bodyPr wrap="square" rtlCol="0">
            <a:spAutoFit/>
          </a:bodyPr>
          <a:lstStyle/>
          <a:p>
            <a:pPr algn="ctr"/>
            <a:r>
              <a:rPr lang="en-US" sz="900" i="1">
                <a:solidFill>
                  <a:srgbClr val="3D3D3C"/>
                </a:solidFill>
              </a:rPr>
              <a:t>0.5-2 Years</a:t>
            </a:r>
          </a:p>
        </p:txBody>
      </p:sp>
      <p:cxnSp>
        <p:nvCxnSpPr>
          <p:cNvPr id="142" name="Straight Connector 141"/>
          <p:cNvCxnSpPr/>
          <p:nvPr/>
        </p:nvCxnSpPr>
        <p:spPr>
          <a:xfrm>
            <a:off x="2740858" y="1471743"/>
            <a:ext cx="524972" cy="0"/>
          </a:xfrm>
          <a:prstGeom prst="line">
            <a:avLst/>
          </a:prstGeom>
          <a:ln w="19050">
            <a:solidFill>
              <a:srgbClr val="29488E"/>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3775811" y="1471743"/>
            <a:ext cx="1249156" cy="0"/>
          </a:xfrm>
          <a:prstGeom prst="line">
            <a:avLst/>
          </a:prstGeom>
          <a:ln w="19050">
            <a:solidFill>
              <a:srgbClr val="29488E"/>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2246022" y="1518700"/>
            <a:ext cx="757322" cy="1"/>
          </a:xfrm>
          <a:prstGeom prst="line">
            <a:avLst/>
          </a:prstGeom>
          <a:ln w="6350" cmpd="sng">
            <a:solidFill>
              <a:srgbClr val="29488E"/>
            </a:solidFill>
            <a:prstDash val="solid"/>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2246022" y="1518699"/>
            <a:ext cx="0" cy="373209"/>
          </a:xfrm>
          <a:prstGeom prst="line">
            <a:avLst/>
          </a:prstGeom>
          <a:ln w="6350" cmpd="sng">
            <a:solidFill>
              <a:srgbClr val="29488E"/>
            </a:solidFill>
            <a:prstDash val="solid"/>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3003344" y="1471743"/>
            <a:ext cx="0" cy="46559"/>
          </a:xfrm>
          <a:prstGeom prst="line">
            <a:avLst/>
          </a:prstGeom>
          <a:ln w="6350" cmpd="sng">
            <a:solidFill>
              <a:srgbClr val="29488E"/>
            </a:solidFill>
            <a:prstDash val="soli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811308" y="1731880"/>
            <a:ext cx="589081" cy="0"/>
          </a:xfrm>
          <a:prstGeom prst="line">
            <a:avLst/>
          </a:prstGeom>
          <a:ln w="6350" cmpd="sng">
            <a:solidFill>
              <a:srgbClr val="29488E"/>
            </a:solidFill>
            <a:prstDash val="solid"/>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endCxn id="135" idx="3"/>
          </p:cNvCxnSpPr>
          <p:nvPr/>
        </p:nvCxnSpPr>
        <p:spPr>
          <a:xfrm>
            <a:off x="3814635" y="1733550"/>
            <a:ext cx="0" cy="140550"/>
          </a:xfrm>
          <a:prstGeom prst="line">
            <a:avLst/>
          </a:prstGeom>
          <a:ln w="6350" cmpd="sng">
            <a:solidFill>
              <a:srgbClr val="29488E"/>
            </a:solidFill>
            <a:prstDash val="solid"/>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1617464" y="2031435"/>
            <a:ext cx="1262809" cy="369332"/>
          </a:xfrm>
          <a:prstGeom prst="rect">
            <a:avLst/>
          </a:prstGeom>
          <a:noFill/>
        </p:spPr>
        <p:txBody>
          <a:bodyPr wrap="square" rtlCol="0">
            <a:spAutoFit/>
          </a:bodyPr>
          <a:lstStyle/>
          <a:p>
            <a:pPr algn="ctr"/>
            <a:r>
              <a:rPr lang="en-US" sz="900" b="1">
                <a:solidFill>
                  <a:schemeClr val="tx2"/>
                </a:solidFill>
              </a:rPr>
              <a:t>Basic </a:t>
            </a:r>
          </a:p>
          <a:p>
            <a:pPr algn="ctr"/>
            <a:r>
              <a:rPr lang="en-US" sz="900" b="1">
                <a:solidFill>
                  <a:schemeClr val="tx2"/>
                </a:solidFill>
              </a:rPr>
              <a:t>Research</a:t>
            </a:r>
          </a:p>
        </p:txBody>
      </p:sp>
      <p:sp>
        <p:nvSpPr>
          <p:cNvPr id="126" name="TextBox 125"/>
          <p:cNvSpPr txBox="1"/>
          <p:nvPr/>
        </p:nvSpPr>
        <p:spPr>
          <a:xfrm>
            <a:off x="3299441" y="2031435"/>
            <a:ext cx="1030389" cy="369332"/>
          </a:xfrm>
          <a:prstGeom prst="rect">
            <a:avLst/>
          </a:prstGeom>
          <a:noFill/>
        </p:spPr>
        <p:txBody>
          <a:bodyPr wrap="square" rtlCol="0">
            <a:spAutoFit/>
          </a:bodyPr>
          <a:lstStyle/>
          <a:p>
            <a:pPr algn="ctr"/>
            <a:r>
              <a:rPr lang="en-US" sz="900" b="1">
                <a:solidFill>
                  <a:schemeClr val="tx2"/>
                </a:solidFill>
              </a:rPr>
              <a:t>Translational Research</a:t>
            </a:r>
          </a:p>
        </p:txBody>
      </p:sp>
      <p:sp>
        <p:nvSpPr>
          <p:cNvPr id="3" name="Can 2"/>
          <p:cNvSpPr/>
          <p:nvPr/>
        </p:nvSpPr>
        <p:spPr>
          <a:xfrm rot="5400000">
            <a:off x="2014183" y="3690418"/>
            <a:ext cx="472782" cy="1524065"/>
          </a:xfrm>
          <a:prstGeom prst="can">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 name="TextBox 4"/>
          <p:cNvSpPr txBox="1"/>
          <p:nvPr/>
        </p:nvSpPr>
        <p:spPr>
          <a:xfrm>
            <a:off x="1458042" y="4249927"/>
            <a:ext cx="1495296" cy="369332"/>
          </a:xfrm>
          <a:prstGeom prst="rect">
            <a:avLst/>
          </a:prstGeom>
          <a:noFill/>
        </p:spPr>
        <p:txBody>
          <a:bodyPr wrap="square" rtlCol="0">
            <a:spAutoFit/>
          </a:bodyPr>
          <a:lstStyle/>
          <a:p>
            <a:pPr algn="ctr"/>
            <a:r>
              <a:rPr lang="en-US" sz="900">
                <a:solidFill>
                  <a:schemeClr val="bg2"/>
                </a:solidFill>
              </a:rPr>
              <a:t>Largely Public Funded e.g. NIH, DoD</a:t>
            </a:r>
          </a:p>
        </p:txBody>
      </p:sp>
      <p:sp>
        <p:nvSpPr>
          <p:cNvPr id="149" name="Can 148"/>
          <p:cNvSpPr/>
          <p:nvPr/>
        </p:nvSpPr>
        <p:spPr>
          <a:xfrm rot="5400000">
            <a:off x="6191634" y="2624742"/>
            <a:ext cx="472782" cy="3651095"/>
          </a:xfrm>
          <a:prstGeom prst="can">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1" name="TextBox 150"/>
          <p:cNvSpPr txBox="1"/>
          <p:nvPr/>
        </p:nvSpPr>
        <p:spPr>
          <a:xfrm>
            <a:off x="5785839" y="4250235"/>
            <a:ext cx="1284372" cy="369332"/>
          </a:xfrm>
          <a:prstGeom prst="rect">
            <a:avLst/>
          </a:prstGeom>
          <a:noFill/>
        </p:spPr>
        <p:txBody>
          <a:bodyPr wrap="square" rtlCol="0">
            <a:spAutoFit/>
          </a:bodyPr>
          <a:lstStyle/>
          <a:p>
            <a:pPr algn="ctr"/>
            <a:r>
              <a:rPr lang="en-US" sz="900">
                <a:solidFill>
                  <a:schemeClr val="bg2"/>
                </a:solidFill>
              </a:rPr>
              <a:t>Largely Industry &amp; For Profit Funded</a:t>
            </a:r>
          </a:p>
        </p:txBody>
      </p:sp>
      <p:cxnSp>
        <p:nvCxnSpPr>
          <p:cNvPr id="157" name="Straight Connector 156"/>
          <p:cNvCxnSpPr/>
          <p:nvPr/>
        </p:nvCxnSpPr>
        <p:spPr>
          <a:xfrm>
            <a:off x="4400389" y="1465393"/>
            <a:ext cx="0" cy="268157"/>
          </a:xfrm>
          <a:prstGeom prst="line">
            <a:avLst/>
          </a:prstGeom>
          <a:ln w="6350" cmpd="sng">
            <a:solidFill>
              <a:srgbClr val="29488E"/>
            </a:solidFill>
            <a:prstDash val="solid"/>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6024761" y="2710231"/>
            <a:ext cx="642322" cy="230832"/>
          </a:xfrm>
          <a:prstGeom prst="rect">
            <a:avLst/>
          </a:prstGeom>
          <a:noFill/>
        </p:spPr>
        <p:txBody>
          <a:bodyPr wrap="square" rtlCol="0">
            <a:spAutoFit/>
          </a:bodyPr>
          <a:lstStyle/>
          <a:p>
            <a:pPr algn="ctr"/>
            <a:r>
              <a:rPr lang="en-US" sz="900">
                <a:solidFill>
                  <a:schemeClr val="tx2"/>
                </a:solidFill>
              </a:rPr>
              <a:t>Phase IV</a:t>
            </a:r>
          </a:p>
        </p:txBody>
      </p:sp>
      <p:sp>
        <p:nvSpPr>
          <p:cNvPr id="6" name="TextBox 5"/>
          <p:cNvSpPr txBox="1"/>
          <p:nvPr/>
        </p:nvSpPr>
        <p:spPr>
          <a:xfrm>
            <a:off x="577697" y="5202959"/>
            <a:ext cx="720504" cy="215444"/>
          </a:xfrm>
          <a:prstGeom prst="rect">
            <a:avLst/>
          </a:prstGeom>
          <a:noFill/>
        </p:spPr>
        <p:txBody>
          <a:bodyPr wrap="square" rtlCol="0">
            <a:spAutoFit/>
          </a:bodyPr>
          <a:lstStyle/>
          <a:p>
            <a:pPr algn="ctr"/>
            <a:r>
              <a:rPr lang="en-US" sz="800" b="1">
                <a:solidFill>
                  <a:srgbClr val="3D3D3C"/>
                </a:solidFill>
              </a:rPr>
              <a:t>Timeline</a:t>
            </a:r>
          </a:p>
        </p:txBody>
      </p:sp>
      <p:pic>
        <p:nvPicPr>
          <p:cNvPr id="74" name="Picture 73" descr="Arrow-01.png"/>
          <p:cNvPicPr>
            <a:picLocks noChangeAspect="1"/>
          </p:cNvPicPr>
          <p:nvPr/>
        </p:nvPicPr>
        <p:blipFill>
          <a:blip r:embed="rId2"/>
          <a:stretch>
            <a:fillRect/>
          </a:stretch>
        </p:blipFill>
        <p:spPr>
          <a:xfrm>
            <a:off x="1010248" y="2884768"/>
            <a:ext cx="7394448" cy="1359408"/>
          </a:xfrm>
          <a:prstGeom prst="rect">
            <a:avLst/>
          </a:prstGeom>
        </p:spPr>
      </p:pic>
      <p:sp>
        <p:nvSpPr>
          <p:cNvPr id="133" name="TextBox 132"/>
          <p:cNvSpPr txBox="1"/>
          <p:nvPr/>
        </p:nvSpPr>
        <p:spPr>
          <a:xfrm>
            <a:off x="551235" y="4308430"/>
            <a:ext cx="773428" cy="338554"/>
          </a:xfrm>
          <a:prstGeom prst="rect">
            <a:avLst/>
          </a:prstGeom>
          <a:noFill/>
        </p:spPr>
        <p:txBody>
          <a:bodyPr wrap="square" rtlCol="0">
            <a:spAutoFit/>
          </a:bodyPr>
          <a:lstStyle/>
          <a:p>
            <a:pPr algn="ctr"/>
            <a:r>
              <a:rPr lang="en-US" sz="800" b="1">
                <a:solidFill>
                  <a:srgbClr val="3D3D3C"/>
                </a:solidFill>
              </a:rPr>
              <a:t>Funding Sources</a:t>
            </a:r>
          </a:p>
        </p:txBody>
      </p:sp>
      <p:sp>
        <p:nvSpPr>
          <p:cNvPr id="143" name="TextBox 142"/>
          <p:cNvSpPr txBox="1"/>
          <p:nvPr/>
        </p:nvSpPr>
        <p:spPr>
          <a:xfrm>
            <a:off x="555540" y="1993965"/>
            <a:ext cx="764819" cy="338554"/>
          </a:xfrm>
          <a:prstGeom prst="rect">
            <a:avLst/>
          </a:prstGeom>
          <a:noFill/>
        </p:spPr>
        <p:txBody>
          <a:bodyPr wrap="square" rtlCol="0">
            <a:spAutoFit/>
          </a:bodyPr>
          <a:lstStyle/>
          <a:p>
            <a:pPr algn="ctr"/>
            <a:r>
              <a:rPr lang="en-US" sz="800" b="1">
                <a:solidFill>
                  <a:srgbClr val="3D3D3C"/>
                </a:solidFill>
              </a:rPr>
              <a:t>Research Stages</a:t>
            </a:r>
          </a:p>
        </p:txBody>
      </p:sp>
      <p:sp>
        <p:nvSpPr>
          <p:cNvPr id="128" name="TextBox 127"/>
          <p:cNvSpPr txBox="1"/>
          <p:nvPr/>
        </p:nvSpPr>
        <p:spPr>
          <a:xfrm>
            <a:off x="1600530" y="3319368"/>
            <a:ext cx="1350765" cy="400110"/>
          </a:xfrm>
          <a:prstGeom prst="rect">
            <a:avLst/>
          </a:prstGeom>
          <a:noFill/>
        </p:spPr>
        <p:txBody>
          <a:bodyPr wrap="square" rtlCol="0">
            <a:spAutoFit/>
          </a:bodyPr>
          <a:lstStyle/>
          <a:p>
            <a:pPr algn="ctr"/>
            <a:r>
              <a:rPr lang="en-US" sz="1000" b="1" i="1">
                <a:solidFill>
                  <a:srgbClr val="3D3D3C"/>
                </a:solidFill>
              </a:rPr>
              <a:t>5K-10K Compounds</a:t>
            </a:r>
          </a:p>
        </p:txBody>
      </p:sp>
      <p:sp>
        <p:nvSpPr>
          <p:cNvPr id="129" name="TextBox 128"/>
          <p:cNvSpPr txBox="1"/>
          <p:nvPr/>
        </p:nvSpPr>
        <p:spPr>
          <a:xfrm>
            <a:off x="3133240" y="3396313"/>
            <a:ext cx="489987" cy="246221"/>
          </a:xfrm>
          <a:prstGeom prst="rect">
            <a:avLst/>
          </a:prstGeom>
          <a:noFill/>
        </p:spPr>
        <p:txBody>
          <a:bodyPr wrap="square" rtlCol="0">
            <a:spAutoFit/>
          </a:bodyPr>
          <a:lstStyle/>
          <a:p>
            <a:pPr algn="ctr"/>
            <a:r>
              <a:rPr lang="en-US" sz="1000" b="1" i="1">
                <a:solidFill>
                  <a:srgbClr val="3D3D3C"/>
                </a:solidFill>
              </a:rPr>
              <a:t>250</a:t>
            </a:r>
          </a:p>
        </p:txBody>
      </p:sp>
      <p:sp>
        <p:nvSpPr>
          <p:cNvPr id="130" name="TextBox 129"/>
          <p:cNvSpPr txBox="1"/>
          <p:nvPr/>
        </p:nvSpPr>
        <p:spPr>
          <a:xfrm>
            <a:off x="3865849" y="3396313"/>
            <a:ext cx="489987" cy="246221"/>
          </a:xfrm>
          <a:prstGeom prst="rect">
            <a:avLst/>
          </a:prstGeom>
          <a:noFill/>
        </p:spPr>
        <p:txBody>
          <a:bodyPr wrap="square" rtlCol="0">
            <a:spAutoFit/>
          </a:bodyPr>
          <a:lstStyle/>
          <a:p>
            <a:pPr algn="ctr"/>
            <a:r>
              <a:rPr lang="en-US" sz="1000" b="1" i="1">
                <a:solidFill>
                  <a:srgbClr val="3D3D3C"/>
                </a:solidFill>
              </a:rPr>
              <a:t>5</a:t>
            </a:r>
          </a:p>
        </p:txBody>
      </p:sp>
      <p:sp>
        <p:nvSpPr>
          <p:cNvPr id="131" name="TextBox 130"/>
          <p:cNvSpPr txBox="1"/>
          <p:nvPr/>
        </p:nvSpPr>
        <p:spPr>
          <a:xfrm>
            <a:off x="6265278" y="3396313"/>
            <a:ext cx="1917824" cy="246221"/>
          </a:xfrm>
          <a:prstGeom prst="rect">
            <a:avLst/>
          </a:prstGeom>
          <a:noFill/>
        </p:spPr>
        <p:txBody>
          <a:bodyPr wrap="square" rtlCol="0">
            <a:spAutoFit/>
          </a:bodyPr>
          <a:lstStyle/>
          <a:p>
            <a:r>
              <a:rPr lang="en-US" sz="1000" b="1" i="1">
                <a:solidFill>
                  <a:srgbClr val="3D3D3C"/>
                </a:solidFill>
              </a:rPr>
              <a:t>1 FDA Approved Drug</a:t>
            </a:r>
          </a:p>
        </p:txBody>
      </p:sp>
      <p:sp>
        <p:nvSpPr>
          <p:cNvPr id="67" name="TextBox 66"/>
          <p:cNvSpPr txBox="1"/>
          <p:nvPr/>
        </p:nvSpPr>
        <p:spPr>
          <a:xfrm>
            <a:off x="444388" y="3327400"/>
            <a:ext cx="987122" cy="461665"/>
          </a:xfrm>
          <a:prstGeom prst="rect">
            <a:avLst/>
          </a:prstGeom>
          <a:noFill/>
        </p:spPr>
        <p:txBody>
          <a:bodyPr wrap="square" rtlCol="0">
            <a:spAutoFit/>
          </a:bodyPr>
          <a:lstStyle/>
          <a:p>
            <a:pPr algn="ctr"/>
            <a:r>
              <a:rPr lang="en-US" sz="800" b="1">
                <a:solidFill>
                  <a:srgbClr val="3D3D3C"/>
                </a:solidFill>
              </a:rPr>
              <a:t>Drug Development Pipeline</a:t>
            </a:r>
          </a:p>
        </p:txBody>
      </p:sp>
      <p:sp>
        <p:nvSpPr>
          <p:cNvPr id="68" name="TextBox 67"/>
          <p:cNvSpPr txBox="1"/>
          <p:nvPr/>
        </p:nvSpPr>
        <p:spPr>
          <a:xfrm>
            <a:off x="5076688" y="5737340"/>
            <a:ext cx="3218178" cy="246221"/>
          </a:xfrm>
          <a:prstGeom prst="rect">
            <a:avLst/>
          </a:prstGeom>
          <a:noFill/>
        </p:spPr>
        <p:txBody>
          <a:bodyPr wrap="square" rtlCol="0">
            <a:spAutoFit/>
          </a:bodyPr>
          <a:lstStyle/>
          <a:p>
            <a:pPr algn="ctr"/>
            <a:r>
              <a:rPr lang="en-US" sz="1000" b="1" i="1">
                <a:solidFill>
                  <a:srgbClr val="3D3D3C"/>
                </a:solidFill>
              </a:rPr>
              <a:t>General timeframe to approved drug: </a:t>
            </a:r>
            <a:r>
              <a:rPr lang="en-US" sz="1000" b="1" i="1">
                <a:solidFill>
                  <a:srgbClr val="FF6600"/>
                </a:solidFill>
              </a:rPr>
              <a:t>10-15 years</a:t>
            </a:r>
          </a:p>
        </p:txBody>
      </p:sp>
      <p:sp>
        <p:nvSpPr>
          <p:cNvPr id="76" name="TextBox 75"/>
          <p:cNvSpPr txBox="1"/>
          <p:nvPr/>
        </p:nvSpPr>
        <p:spPr>
          <a:xfrm>
            <a:off x="856205" y="5737340"/>
            <a:ext cx="3218178" cy="246221"/>
          </a:xfrm>
          <a:prstGeom prst="rect">
            <a:avLst/>
          </a:prstGeom>
          <a:noFill/>
        </p:spPr>
        <p:txBody>
          <a:bodyPr wrap="square" rtlCol="0">
            <a:spAutoFit/>
          </a:bodyPr>
          <a:lstStyle/>
          <a:p>
            <a:pPr algn="ctr"/>
            <a:r>
              <a:rPr lang="en-US" sz="1000" b="1" i="1">
                <a:solidFill>
                  <a:srgbClr val="3D3D3C"/>
                </a:solidFill>
              </a:rPr>
              <a:t>Average R&amp;D cost for approved drug: </a:t>
            </a:r>
            <a:r>
              <a:rPr lang="en-US" sz="1000" b="1" i="1">
                <a:solidFill>
                  <a:srgbClr val="FF6600"/>
                </a:solidFill>
              </a:rPr>
              <a:t>$2 Billion</a:t>
            </a:r>
          </a:p>
        </p:txBody>
      </p:sp>
      <p:cxnSp>
        <p:nvCxnSpPr>
          <p:cNvPr id="77" name="Straight Connector 76"/>
          <p:cNvCxnSpPr/>
          <p:nvPr/>
        </p:nvCxnSpPr>
        <p:spPr>
          <a:xfrm flipH="1">
            <a:off x="4474602" y="5766428"/>
            <a:ext cx="1588" cy="2049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Can 131"/>
          <p:cNvSpPr/>
          <p:nvPr/>
        </p:nvSpPr>
        <p:spPr>
          <a:xfrm rot="5400000">
            <a:off x="3575294" y="3882417"/>
            <a:ext cx="472782" cy="1460273"/>
          </a:xfrm>
          <a:prstGeom prst="can">
            <a:avLst/>
          </a:prstGeom>
          <a:solidFill>
            <a:schemeClr val="bg1">
              <a:lumMod val="40000"/>
              <a:lumOff val="60000"/>
            </a:schemeClr>
          </a:solidFill>
          <a:ln>
            <a:solidFill>
              <a:schemeClr val="accent4">
                <a:lumMod val="90000"/>
                <a:lumOff val="1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6" name="TextBox 145"/>
          <p:cNvSpPr txBox="1"/>
          <p:nvPr/>
        </p:nvSpPr>
        <p:spPr>
          <a:xfrm>
            <a:off x="3268784" y="4393096"/>
            <a:ext cx="1085803" cy="400110"/>
          </a:xfrm>
          <a:prstGeom prst="rect">
            <a:avLst/>
          </a:prstGeom>
          <a:noFill/>
        </p:spPr>
        <p:txBody>
          <a:bodyPr wrap="square" rtlCol="0">
            <a:spAutoFit/>
          </a:bodyPr>
          <a:lstStyle/>
          <a:p>
            <a:pPr algn="ctr"/>
            <a:r>
              <a:rPr lang="en-US" sz="1000">
                <a:solidFill>
                  <a:schemeClr val="tx2"/>
                </a:solidFill>
              </a:rPr>
              <a:t>Public &amp; Private</a:t>
            </a:r>
          </a:p>
          <a:p>
            <a:pPr algn="ctr"/>
            <a:r>
              <a:rPr lang="en-US" sz="1000">
                <a:solidFill>
                  <a:srgbClr val="FF6600"/>
                </a:solidFill>
              </a:rPr>
              <a:t>(Underfunded)</a:t>
            </a:r>
          </a:p>
        </p:txBody>
      </p:sp>
      <p:sp>
        <p:nvSpPr>
          <p:cNvPr id="156" name="TextBox 155"/>
          <p:cNvSpPr txBox="1"/>
          <p:nvPr/>
        </p:nvSpPr>
        <p:spPr>
          <a:xfrm>
            <a:off x="3081548" y="4874837"/>
            <a:ext cx="1277235" cy="253916"/>
          </a:xfrm>
          <a:prstGeom prst="rect">
            <a:avLst/>
          </a:prstGeom>
          <a:noFill/>
        </p:spPr>
        <p:txBody>
          <a:bodyPr wrap="square" rtlCol="0">
            <a:spAutoFit/>
          </a:bodyPr>
          <a:lstStyle/>
          <a:p>
            <a:pPr algn="ctr"/>
            <a:r>
              <a:rPr lang="en-US" sz="1050" i="1">
                <a:solidFill>
                  <a:srgbClr val="3D3D3C"/>
                </a:solidFill>
              </a:rPr>
              <a:t>“Valley of Death”</a:t>
            </a:r>
          </a:p>
        </p:txBody>
      </p:sp>
      <p:sp>
        <p:nvSpPr>
          <p:cNvPr id="8" name="Slide Number Placeholder 7"/>
          <p:cNvSpPr>
            <a:spLocks noGrp="1"/>
          </p:cNvSpPr>
          <p:nvPr>
            <p:ph type="sldNum" sz="quarter" idx="4"/>
          </p:nvPr>
        </p:nvSpPr>
        <p:spPr/>
        <p:txBody>
          <a:bodyPr/>
          <a:lstStyle/>
          <a:p>
            <a:fld id="{2DCED0BE-F68D-3342-A8FD-8BDB0A412035}" type="slidenum">
              <a:rPr lang="en-US" smtClean="0"/>
              <a:pPr/>
              <a:t>5</a:t>
            </a:fld>
            <a:endParaRPr lang="en-US"/>
          </a:p>
        </p:txBody>
      </p:sp>
      <p:sp>
        <p:nvSpPr>
          <p:cNvPr id="69" name="TextBox 68"/>
          <p:cNvSpPr txBox="1"/>
          <p:nvPr/>
        </p:nvSpPr>
        <p:spPr>
          <a:xfrm>
            <a:off x="7070211" y="6388217"/>
            <a:ext cx="1568491" cy="276999"/>
          </a:xfrm>
          <a:prstGeom prst="rect">
            <a:avLst/>
          </a:prstGeom>
          <a:noFill/>
        </p:spPr>
        <p:txBody>
          <a:bodyPr wrap="square" rtlCol="0" anchor="t">
            <a:spAutoFit/>
          </a:bodyPr>
          <a:lstStyle/>
          <a:p>
            <a:r>
              <a:rPr lang="en-US" sz="1200" dirty="0">
                <a:solidFill>
                  <a:srgbClr val="936C26"/>
                </a:solidFill>
              </a:rPr>
              <a:t>February 2022</a:t>
            </a:r>
          </a:p>
        </p:txBody>
      </p:sp>
    </p:spTree>
    <p:extLst>
      <p:ext uri="{BB962C8B-B14F-4D97-AF65-F5344CB8AC3E}">
        <p14:creationId xmlns:p14="http://schemas.microsoft.com/office/powerpoint/2010/main" val="2552187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Straight Connector 89"/>
          <p:cNvCxnSpPr/>
          <p:nvPr/>
        </p:nvCxnSpPr>
        <p:spPr>
          <a:xfrm flipV="1">
            <a:off x="7372540" y="3905849"/>
            <a:ext cx="0" cy="37530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5937467" y="3910152"/>
            <a:ext cx="0" cy="37529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flipV="1">
            <a:off x="6127954" y="3910151"/>
            <a:ext cx="31749" cy="37099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4"/>
          </p:nvPr>
        </p:nvSpPr>
        <p:spPr>
          <a:xfrm>
            <a:off x="6802168" y="6356352"/>
            <a:ext cx="2133600" cy="365125"/>
          </a:xfrm>
        </p:spPr>
        <p:txBody>
          <a:bodyPr/>
          <a:lstStyle/>
          <a:p>
            <a:fld id="{2DCED0BE-F68D-3342-A8FD-8BDB0A412035}" type="slidenum">
              <a:rPr lang="en-US" sz="1200" smtClean="0"/>
              <a:pPr/>
              <a:t>6</a:t>
            </a:fld>
            <a:endParaRPr lang="en-US" sz="1200"/>
          </a:p>
        </p:txBody>
      </p:sp>
      <p:sp>
        <p:nvSpPr>
          <p:cNvPr id="6" name="Rounded Rectangle 5"/>
          <p:cNvSpPr/>
          <p:nvPr/>
        </p:nvSpPr>
        <p:spPr>
          <a:xfrm>
            <a:off x="1371600" y="3588402"/>
            <a:ext cx="6515100" cy="367645"/>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350">
              <a:solidFill>
                <a:srgbClr val="D4D2BA"/>
              </a:solidFill>
            </a:endParaRPr>
          </a:p>
        </p:txBody>
      </p:sp>
      <p:graphicFrame>
        <p:nvGraphicFramePr>
          <p:cNvPr id="7" name="Table 6"/>
          <p:cNvGraphicFramePr>
            <a:graphicFrameLocks noGrp="1"/>
          </p:cNvGraphicFramePr>
          <p:nvPr/>
        </p:nvGraphicFramePr>
        <p:xfrm>
          <a:off x="1371592" y="3575702"/>
          <a:ext cx="6515113" cy="380345"/>
        </p:xfrm>
        <a:graphic>
          <a:graphicData uri="http://schemas.openxmlformats.org/drawingml/2006/table">
            <a:tbl>
              <a:tblPr>
                <a:tableStyleId>{5C22544A-7EE6-4342-B048-85BDC9FD1C3A}</a:tableStyleId>
              </a:tblPr>
              <a:tblGrid>
                <a:gridCol w="254984">
                  <a:extLst>
                    <a:ext uri="{9D8B030D-6E8A-4147-A177-3AD203B41FA5}">
                      <a16:colId xmlns:a16="http://schemas.microsoft.com/office/drawing/2014/main" val="20000"/>
                    </a:ext>
                  </a:extLst>
                </a:gridCol>
                <a:gridCol w="270596">
                  <a:extLst>
                    <a:ext uri="{9D8B030D-6E8A-4147-A177-3AD203B41FA5}">
                      <a16:colId xmlns:a16="http://schemas.microsoft.com/office/drawing/2014/main" val="20001"/>
                    </a:ext>
                  </a:extLst>
                </a:gridCol>
                <a:gridCol w="270596">
                  <a:extLst>
                    <a:ext uri="{9D8B030D-6E8A-4147-A177-3AD203B41FA5}">
                      <a16:colId xmlns:a16="http://schemas.microsoft.com/office/drawing/2014/main" val="20002"/>
                    </a:ext>
                  </a:extLst>
                </a:gridCol>
                <a:gridCol w="270596">
                  <a:extLst>
                    <a:ext uri="{9D8B030D-6E8A-4147-A177-3AD203B41FA5}">
                      <a16:colId xmlns:a16="http://schemas.microsoft.com/office/drawing/2014/main" val="20003"/>
                    </a:ext>
                  </a:extLst>
                </a:gridCol>
                <a:gridCol w="213354">
                  <a:extLst>
                    <a:ext uri="{9D8B030D-6E8A-4147-A177-3AD203B41FA5}">
                      <a16:colId xmlns:a16="http://schemas.microsoft.com/office/drawing/2014/main" val="20004"/>
                    </a:ext>
                  </a:extLst>
                </a:gridCol>
                <a:gridCol w="254984">
                  <a:extLst>
                    <a:ext uri="{9D8B030D-6E8A-4147-A177-3AD203B41FA5}">
                      <a16:colId xmlns:a16="http://schemas.microsoft.com/office/drawing/2014/main" val="20005"/>
                    </a:ext>
                  </a:extLst>
                </a:gridCol>
                <a:gridCol w="254984">
                  <a:extLst>
                    <a:ext uri="{9D8B030D-6E8A-4147-A177-3AD203B41FA5}">
                      <a16:colId xmlns:a16="http://schemas.microsoft.com/office/drawing/2014/main" val="20006"/>
                    </a:ext>
                  </a:extLst>
                </a:gridCol>
                <a:gridCol w="254984">
                  <a:extLst>
                    <a:ext uri="{9D8B030D-6E8A-4147-A177-3AD203B41FA5}">
                      <a16:colId xmlns:a16="http://schemas.microsoft.com/office/drawing/2014/main" val="20007"/>
                    </a:ext>
                  </a:extLst>
                </a:gridCol>
                <a:gridCol w="254984">
                  <a:extLst>
                    <a:ext uri="{9D8B030D-6E8A-4147-A177-3AD203B41FA5}">
                      <a16:colId xmlns:a16="http://schemas.microsoft.com/office/drawing/2014/main" val="20008"/>
                    </a:ext>
                  </a:extLst>
                </a:gridCol>
                <a:gridCol w="254984">
                  <a:extLst>
                    <a:ext uri="{9D8B030D-6E8A-4147-A177-3AD203B41FA5}">
                      <a16:colId xmlns:a16="http://schemas.microsoft.com/office/drawing/2014/main" val="20009"/>
                    </a:ext>
                  </a:extLst>
                </a:gridCol>
                <a:gridCol w="254984">
                  <a:extLst>
                    <a:ext uri="{9D8B030D-6E8A-4147-A177-3AD203B41FA5}">
                      <a16:colId xmlns:a16="http://schemas.microsoft.com/office/drawing/2014/main" val="20010"/>
                    </a:ext>
                  </a:extLst>
                </a:gridCol>
                <a:gridCol w="254984">
                  <a:extLst>
                    <a:ext uri="{9D8B030D-6E8A-4147-A177-3AD203B41FA5}">
                      <a16:colId xmlns:a16="http://schemas.microsoft.com/office/drawing/2014/main" val="20011"/>
                    </a:ext>
                  </a:extLst>
                </a:gridCol>
                <a:gridCol w="223762">
                  <a:extLst>
                    <a:ext uri="{9D8B030D-6E8A-4147-A177-3AD203B41FA5}">
                      <a16:colId xmlns:a16="http://schemas.microsoft.com/office/drawing/2014/main" val="20012"/>
                    </a:ext>
                  </a:extLst>
                </a:gridCol>
                <a:gridCol w="223762">
                  <a:extLst>
                    <a:ext uri="{9D8B030D-6E8A-4147-A177-3AD203B41FA5}">
                      <a16:colId xmlns:a16="http://schemas.microsoft.com/office/drawing/2014/main" val="20013"/>
                    </a:ext>
                  </a:extLst>
                </a:gridCol>
                <a:gridCol w="223762">
                  <a:extLst>
                    <a:ext uri="{9D8B030D-6E8A-4147-A177-3AD203B41FA5}">
                      <a16:colId xmlns:a16="http://schemas.microsoft.com/office/drawing/2014/main" val="20014"/>
                    </a:ext>
                  </a:extLst>
                </a:gridCol>
                <a:gridCol w="223762">
                  <a:extLst>
                    <a:ext uri="{9D8B030D-6E8A-4147-A177-3AD203B41FA5}">
                      <a16:colId xmlns:a16="http://schemas.microsoft.com/office/drawing/2014/main" val="20015"/>
                    </a:ext>
                  </a:extLst>
                </a:gridCol>
                <a:gridCol w="223762">
                  <a:extLst>
                    <a:ext uri="{9D8B030D-6E8A-4147-A177-3AD203B41FA5}">
                      <a16:colId xmlns:a16="http://schemas.microsoft.com/office/drawing/2014/main" val="20016"/>
                    </a:ext>
                  </a:extLst>
                </a:gridCol>
                <a:gridCol w="146885">
                  <a:extLst>
                    <a:ext uri="{9D8B030D-6E8A-4147-A177-3AD203B41FA5}">
                      <a16:colId xmlns:a16="http://schemas.microsoft.com/office/drawing/2014/main" val="20017"/>
                    </a:ext>
                  </a:extLst>
                </a:gridCol>
                <a:gridCol w="146050">
                  <a:extLst>
                    <a:ext uri="{9D8B030D-6E8A-4147-A177-3AD203B41FA5}">
                      <a16:colId xmlns:a16="http://schemas.microsoft.com/office/drawing/2014/main" val="20018"/>
                    </a:ext>
                  </a:extLst>
                </a:gridCol>
                <a:gridCol w="170200">
                  <a:extLst>
                    <a:ext uri="{9D8B030D-6E8A-4147-A177-3AD203B41FA5}">
                      <a16:colId xmlns:a16="http://schemas.microsoft.com/office/drawing/2014/main" val="20019"/>
                    </a:ext>
                  </a:extLst>
                </a:gridCol>
                <a:gridCol w="213354">
                  <a:extLst>
                    <a:ext uri="{9D8B030D-6E8A-4147-A177-3AD203B41FA5}">
                      <a16:colId xmlns:a16="http://schemas.microsoft.com/office/drawing/2014/main" val="20020"/>
                    </a:ext>
                  </a:extLst>
                </a:gridCol>
                <a:gridCol w="208151">
                  <a:extLst>
                    <a:ext uri="{9D8B030D-6E8A-4147-A177-3AD203B41FA5}">
                      <a16:colId xmlns:a16="http://schemas.microsoft.com/office/drawing/2014/main" val="20021"/>
                    </a:ext>
                  </a:extLst>
                </a:gridCol>
                <a:gridCol w="208151">
                  <a:extLst>
                    <a:ext uri="{9D8B030D-6E8A-4147-A177-3AD203B41FA5}">
                      <a16:colId xmlns:a16="http://schemas.microsoft.com/office/drawing/2014/main" val="20022"/>
                    </a:ext>
                  </a:extLst>
                </a:gridCol>
                <a:gridCol w="208151">
                  <a:extLst>
                    <a:ext uri="{9D8B030D-6E8A-4147-A177-3AD203B41FA5}">
                      <a16:colId xmlns:a16="http://schemas.microsoft.com/office/drawing/2014/main" val="20023"/>
                    </a:ext>
                  </a:extLst>
                </a:gridCol>
                <a:gridCol w="208151">
                  <a:extLst>
                    <a:ext uri="{9D8B030D-6E8A-4147-A177-3AD203B41FA5}">
                      <a16:colId xmlns:a16="http://schemas.microsoft.com/office/drawing/2014/main" val="20024"/>
                    </a:ext>
                  </a:extLst>
                </a:gridCol>
                <a:gridCol w="208151">
                  <a:extLst>
                    <a:ext uri="{9D8B030D-6E8A-4147-A177-3AD203B41FA5}">
                      <a16:colId xmlns:a16="http://schemas.microsoft.com/office/drawing/2014/main" val="20025"/>
                    </a:ext>
                  </a:extLst>
                </a:gridCol>
                <a:gridCol w="208151">
                  <a:extLst>
                    <a:ext uri="{9D8B030D-6E8A-4147-A177-3AD203B41FA5}">
                      <a16:colId xmlns:a16="http://schemas.microsoft.com/office/drawing/2014/main" val="20026"/>
                    </a:ext>
                  </a:extLst>
                </a:gridCol>
                <a:gridCol w="182132">
                  <a:extLst>
                    <a:ext uri="{9D8B030D-6E8A-4147-A177-3AD203B41FA5}">
                      <a16:colId xmlns:a16="http://schemas.microsoft.com/office/drawing/2014/main" val="20027"/>
                    </a:ext>
                  </a:extLst>
                </a:gridCol>
                <a:gridCol w="223762">
                  <a:extLst>
                    <a:ext uri="{9D8B030D-6E8A-4147-A177-3AD203B41FA5}">
                      <a16:colId xmlns:a16="http://schemas.microsoft.com/office/drawing/2014/main" val="20028"/>
                    </a:ext>
                  </a:extLst>
                </a:gridCol>
              </a:tblGrid>
              <a:tr h="380345">
                <a:tc>
                  <a:txBody>
                    <a:bodyPr/>
                    <a:lstStyle/>
                    <a:p>
                      <a:pPr algn="ctr" fontAlgn="b"/>
                      <a:r>
                        <a:rPr lang="en-US" sz="700" b="1" u="none" strike="noStrike">
                          <a:solidFill>
                            <a:schemeClr val="bg2"/>
                          </a:solidFill>
                          <a:effectLst/>
                        </a:rPr>
                        <a:t>Year</a:t>
                      </a:r>
                      <a:endParaRPr lang="en-US" sz="700" b="1"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b="0" i="0" u="none" strike="noStrike">
                          <a:solidFill>
                            <a:schemeClr val="bg2"/>
                          </a:solidFill>
                          <a:effectLst/>
                          <a:latin typeface="+mn-lt"/>
                        </a:rPr>
                        <a:t>1</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b="0" i="0" u="none" strike="noStrike">
                          <a:solidFill>
                            <a:schemeClr val="bg2"/>
                          </a:solidFill>
                          <a:effectLst/>
                          <a:latin typeface="+mn-lt"/>
                        </a:rPr>
                        <a:t>2</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b="0" i="0" u="none" strike="noStrike">
                          <a:solidFill>
                            <a:schemeClr val="bg2"/>
                          </a:solidFill>
                          <a:effectLst/>
                          <a:latin typeface="+mn-lt"/>
                        </a:rPr>
                        <a:t>3</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b="0" i="0" u="none" strike="noStrike">
                          <a:solidFill>
                            <a:schemeClr val="bg2"/>
                          </a:solidFill>
                          <a:effectLst/>
                          <a:latin typeface="+mn-lt"/>
                        </a:rPr>
                        <a:t>4</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b="0" i="0" u="none" strike="noStrike">
                          <a:solidFill>
                            <a:schemeClr val="bg2"/>
                          </a:solidFill>
                          <a:effectLst/>
                          <a:latin typeface="+mn-lt"/>
                        </a:rPr>
                        <a:t>5</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b="0" i="0" u="none" strike="noStrike">
                          <a:solidFill>
                            <a:schemeClr val="bg2"/>
                          </a:solidFill>
                          <a:effectLst/>
                          <a:latin typeface="+mn-lt"/>
                        </a:rPr>
                        <a:t>6</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u="none" strike="noStrike">
                          <a:solidFill>
                            <a:schemeClr val="bg2"/>
                          </a:solidFill>
                          <a:effectLst/>
                        </a:rPr>
                        <a:t>7</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u="none" strike="noStrike">
                          <a:solidFill>
                            <a:schemeClr val="bg2"/>
                          </a:solidFill>
                          <a:effectLst/>
                        </a:rPr>
                        <a:t>8</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u="none" strike="noStrike">
                          <a:solidFill>
                            <a:schemeClr val="bg2"/>
                          </a:solidFill>
                          <a:effectLst/>
                        </a:rPr>
                        <a:t>9</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u="none" strike="noStrike">
                          <a:solidFill>
                            <a:schemeClr val="bg2"/>
                          </a:solidFill>
                          <a:effectLst/>
                        </a:rPr>
                        <a:t>10</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u="none" strike="noStrike">
                          <a:solidFill>
                            <a:schemeClr val="bg2"/>
                          </a:solidFill>
                          <a:effectLst/>
                        </a:rPr>
                        <a:t>11</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u="none" strike="noStrike">
                          <a:solidFill>
                            <a:schemeClr val="bg2"/>
                          </a:solidFill>
                          <a:effectLst/>
                        </a:rPr>
                        <a:t>12</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u="none" strike="noStrike">
                          <a:solidFill>
                            <a:schemeClr val="bg2"/>
                          </a:solidFill>
                          <a:effectLst/>
                        </a:rPr>
                        <a:t>13</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u="none" strike="noStrike">
                          <a:solidFill>
                            <a:schemeClr val="bg2"/>
                          </a:solidFill>
                          <a:effectLst/>
                        </a:rPr>
                        <a:t>14</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u="none" strike="noStrike">
                          <a:solidFill>
                            <a:schemeClr val="bg2"/>
                          </a:solidFill>
                          <a:effectLst/>
                        </a:rPr>
                        <a:t>15</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b="0" i="0" u="none" strike="noStrike">
                          <a:solidFill>
                            <a:schemeClr val="bg2"/>
                          </a:solidFill>
                          <a:effectLst/>
                          <a:latin typeface="+mn-lt"/>
                        </a:rPr>
                        <a:t>16</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b="0" i="0" u="none" strike="noStrike">
                          <a:solidFill>
                            <a:schemeClr val="bg2"/>
                          </a:solidFill>
                          <a:effectLst/>
                          <a:latin typeface="+mn-lt"/>
                        </a:rPr>
                        <a:t>17</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b="0" i="0" u="none" strike="noStrike">
                          <a:solidFill>
                            <a:schemeClr val="bg2"/>
                          </a:solidFill>
                          <a:effectLst/>
                          <a:latin typeface="+mn-lt"/>
                        </a:rPr>
                        <a:t>18</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b="0" i="0" u="none" strike="noStrike">
                          <a:solidFill>
                            <a:schemeClr val="bg2"/>
                          </a:solidFill>
                          <a:effectLst/>
                          <a:latin typeface="+mn-lt"/>
                        </a:rPr>
                        <a:t>19</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b="0" i="0" u="none" strike="noStrike">
                          <a:solidFill>
                            <a:schemeClr val="bg2"/>
                          </a:solidFill>
                          <a:effectLst/>
                          <a:latin typeface="+mn-lt"/>
                        </a:rPr>
                        <a:t>20</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b="0" i="0" u="none" strike="noStrike">
                          <a:solidFill>
                            <a:schemeClr val="bg2"/>
                          </a:solidFill>
                          <a:effectLst/>
                          <a:latin typeface="+mn-lt"/>
                        </a:rPr>
                        <a:t>21</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b="0" i="0" u="none" strike="noStrike">
                          <a:solidFill>
                            <a:schemeClr val="bg2"/>
                          </a:solidFill>
                          <a:effectLst/>
                          <a:latin typeface="+mn-lt"/>
                        </a:rPr>
                        <a:t>22</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b="0" i="0" u="none" strike="noStrike">
                          <a:solidFill>
                            <a:schemeClr val="bg2"/>
                          </a:solidFill>
                          <a:effectLst/>
                          <a:latin typeface="+mn-lt"/>
                        </a:rPr>
                        <a:t>23</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700" u="none" strike="noStrike">
                          <a:solidFill>
                            <a:schemeClr val="bg2"/>
                          </a:solidFill>
                          <a:effectLst/>
                        </a:rPr>
                        <a:t>Later</a:t>
                      </a:r>
                      <a:endParaRPr lang="en-US" sz="700" b="0" i="0" u="none" strike="noStrike">
                        <a:solidFill>
                          <a:schemeClr val="bg2"/>
                        </a:solidFill>
                        <a:effectLst/>
                        <a:latin typeface="Arial" panose="020B0604020202020204" pitchFamily="34" charset="0"/>
                      </a:endParaRPr>
                    </a:p>
                  </a:txBody>
                  <a:tcPr marL="3122" marR="3122" marT="312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9" name="Straight Connector 8"/>
          <p:cNvCxnSpPr/>
          <p:nvPr/>
        </p:nvCxnSpPr>
        <p:spPr>
          <a:xfrm flipH="1" flipV="1">
            <a:off x="1756344" y="3393000"/>
            <a:ext cx="2" cy="214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279642" y="3398225"/>
            <a:ext cx="0" cy="19620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559043" y="3028949"/>
            <a:ext cx="0" cy="559452"/>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010761" y="1246766"/>
            <a:ext cx="6515099" cy="338554"/>
          </a:xfrm>
          <a:prstGeom prst="rect">
            <a:avLst/>
          </a:prstGeom>
        </p:spPr>
        <p:txBody>
          <a:bodyPr wrap="square">
            <a:spAutoFit/>
          </a:bodyPr>
          <a:lstStyle/>
          <a:p>
            <a:pPr algn="ctr" fontAlgn="b"/>
            <a:r>
              <a:rPr lang="en-US" sz="1600" b="1">
                <a:solidFill>
                  <a:srgbClr val="492F3B"/>
                </a:solidFill>
              </a:rPr>
              <a:t>Activity</a:t>
            </a:r>
          </a:p>
        </p:txBody>
      </p:sp>
      <p:sp>
        <p:nvSpPr>
          <p:cNvPr id="19" name="Rectangle 18"/>
          <p:cNvSpPr/>
          <p:nvPr/>
        </p:nvSpPr>
        <p:spPr>
          <a:xfrm rot="16200000">
            <a:off x="1391950" y="2953303"/>
            <a:ext cx="704040" cy="230832"/>
          </a:xfrm>
          <a:prstGeom prst="rect">
            <a:avLst/>
          </a:prstGeom>
        </p:spPr>
        <p:txBody>
          <a:bodyPr wrap="none">
            <a:spAutoFit/>
          </a:bodyPr>
          <a:lstStyle/>
          <a:p>
            <a:pPr algn="ctr" fontAlgn="b"/>
            <a:r>
              <a:rPr lang="en-US" sz="900" b="1">
                <a:solidFill>
                  <a:srgbClr val="492F3B"/>
                </a:solidFill>
              </a:rPr>
              <a:t>Research</a:t>
            </a:r>
          </a:p>
        </p:txBody>
      </p:sp>
      <p:sp>
        <p:nvSpPr>
          <p:cNvPr id="20" name="Rectangle 19"/>
          <p:cNvSpPr/>
          <p:nvPr/>
        </p:nvSpPr>
        <p:spPr>
          <a:xfrm rot="16200000">
            <a:off x="1680826" y="2948790"/>
            <a:ext cx="704040" cy="230832"/>
          </a:xfrm>
          <a:prstGeom prst="rect">
            <a:avLst/>
          </a:prstGeom>
        </p:spPr>
        <p:txBody>
          <a:bodyPr wrap="none">
            <a:spAutoFit/>
          </a:bodyPr>
          <a:lstStyle/>
          <a:p>
            <a:pPr algn="ctr" fontAlgn="b"/>
            <a:r>
              <a:rPr lang="en-US" sz="900" b="1">
                <a:solidFill>
                  <a:srgbClr val="492F3B"/>
                </a:solidFill>
              </a:rPr>
              <a:t>Research</a:t>
            </a:r>
          </a:p>
        </p:txBody>
      </p:sp>
      <p:sp>
        <p:nvSpPr>
          <p:cNvPr id="21" name="Rectangle 20"/>
          <p:cNvSpPr/>
          <p:nvPr/>
        </p:nvSpPr>
        <p:spPr>
          <a:xfrm rot="16200000">
            <a:off x="1923775" y="2958332"/>
            <a:ext cx="704040" cy="230832"/>
          </a:xfrm>
          <a:prstGeom prst="rect">
            <a:avLst/>
          </a:prstGeom>
        </p:spPr>
        <p:txBody>
          <a:bodyPr wrap="none">
            <a:spAutoFit/>
          </a:bodyPr>
          <a:lstStyle/>
          <a:p>
            <a:pPr algn="ctr" fontAlgn="b"/>
            <a:r>
              <a:rPr lang="en-US" sz="900" b="1">
                <a:solidFill>
                  <a:srgbClr val="492F3B"/>
                </a:solidFill>
              </a:rPr>
              <a:t>Research</a:t>
            </a:r>
          </a:p>
        </p:txBody>
      </p:sp>
      <p:sp>
        <p:nvSpPr>
          <p:cNvPr id="22" name="Rectangle 21"/>
          <p:cNvSpPr/>
          <p:nvPr/>
        </p:nvSpPr>
        <p:spPr>
          <a:xfrm rot="16200000">
            <a:off x="2125323" y="2498035"/>
            <a:ext cx="877163" cy="230832"/>
          </a:xfrm>
          <a:prstGeom prst="rect">
            <a:avLst/>
          </a:prstGeom>
        </p:spPr>
        <p:txBody>
          <a:bodyPr wrap="none">
            <a:spAutoFit/>
          </a:bodyPr>
          <a:lstStyle/>
          <a:p>
            <a:pPr algn="ctr" fontAlgn="b"/>
            <a:r>
              <a:rPr lang="en-US" sz="900" b="1">
                <a:solidFill>
                  <a:srgbClr val="492F3B"/>
                </a:solidFill>
              </a:rPr>
              <a:t>Form Newco</a:t>
            </a:r>
          </a:p>
        </p:txBody>
      </p:sp>
      <p:sp>
        <p:nvSpPr>
          <p:cNvPr id="23" name="Rectangle 22"/>
          <p:cNvSpPr/>
          <p:nvPr/>
        </p:nvSpPr>
        <p:spPr>
          <a:xfrm rot="16200000">
            <a:off x="1933266" y="2399865"/>
            <a:ext cx="1653018" cy="230832"/>
          </a:xfrm>
          <a:prstGeom prst="rect">
            <a:avLst/>
          </a:prstGeom>
        </p:spPr>
        <p:txBody>
          <a:bodyPr wrap="none">
            <a:spAutoFit/>
          </a:bodyPr>
          <a:lstStyle/>
          <a:p>
            <a:pPr algn="ctr" fontAlgn="b"/>
            <a:r>
              <a:rPr lang="en-US" sz="900" b="1">
                <a:solidFill>
                  <a:srgbClr val="492F3B"/>
                </a:solidFill>
              </a:rPr>
              <a:t>Target Disease Pathway ID</a:t>
            </a:r>
          </a:p>
        </p:txBody>
      </p:sp>
      <p:cxnSp>
        <p:nvCxnSpPr>
          <p:cNvPr id="24" name="Straight Connector 23"/>
          <p:cNvCxnSpPr/>
          <p:nvPr/>
        </p:nvCxnSpPr>
        <p:spPr>
          <a:xfrm flipV="1">
            <a:off x="3270243" y="3282120"/>
            <a:ext cx="0" cy="306283"/>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3549645" y="3282118"/>
            <a:ext cx="1" cy="3062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559294" y="3021200"/>
            <a:ext cx="0" cy="55945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5943593" y="3221550"/>
            <a:ext cx="0" cy="375301"/>
          </a:xfrm>
          <a:prstGeom prst="line">
            <a:avLst/>
          </a:prstGeom>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rot="16200000">
            <a:off x="2272926" y="2466854"/>
            <a:ext cx="1479892" cy="230832"/>
          </a:xfrm>
          <a:prstGeom prst="rect">
            <a:avLst/>
          </a:prstGeom>
        </p:spPr>
        <p:txBody>
          <a:bodyPr wrap="none">
            <a:spAutoFit/>
          </a:bodyPr>
          <a:lstStyle/>
          <a:p>
            <a:pPr algn="ctr" fontAlgn="b"/>
            <a:r>
              <a:rPr lang="en-US" sz="900" b="1">
                <a:solidFill>
                  <a:srgbClr val="492F3B"/>
                </a:solidFill>
              </a:rPr>
              <a:t>Pathway Hit Generation</a:t>
            </a:r>
            <a:endParaRPr lang="en-US" sz="900" b="1">
              <a:solidFill>
                <a:srgbClr val="492F3B"/>
              </a:solidFill>
              <a:latin typeface="Calibri" panose="020F0502020204030204" pitchFamily="34" charset="0"/>
            </a:endParaRPr>
          </a:p>
        </p:txBody>
      </p:sp>
      <p:sp>
        <p:nvSpPr>
          <p:cNvPr id="47" name="Rectangle 46"/>
          <p:cNvSpPr/>
          <p:nvPr/>
        </p:nvSpPr>
        <p:spPr>
          <a:xfrm rot="16200000">
            <a:off x="2533072" y="2472544"/>
            <a:ext cx="1479892" cy="230832"/>
          </a:xfrm>
          <a:prstGeom prst="rect">
            <a:avLst/>
          </a:prstGeom>
        </p:spPr>
        <p:txBody>
          <a:bodyPr wrap="none">
            <a:spAutoFit/>
          </a:bodyPr>
          <a:lstStyle/>
          <a:p>
            <a:pPr algn="ctr" fontAlgn="b"/>
            <a:r>
              <a:rPr lang="en-US" sz="900" b="1">
                <a:solidFill>
                  <a:srgbClr val="492F3B"/>
                </a:solidFill>
              </a:rPr>
              <a:t>Pathway Hit Generation</a:t>
            </a:r>
            <a:endParaRPr lang="en-US" sz="900" b="1">
              <a:solidFill>
                <a:srgbClr val="492F3B"/>
              </a:solidFill>
              <a:latin typeface="Calibri" panose="020F0502020204030204" pitchFamily="34" charset="0"/>
            </a:endParaRPr>
          </a:p>
        </p:txBody>
      </p:sp>
      <p:sp>
        <p:nvSpPr>
          <p:cNvPr id="48" name="Rectangle 47"/>
          <p:cNvSpPr/>
          <p:nvPr/>
        </p:nvSpPr>
        <p:spPr>
          <a:xfrm rot="16200000">
            <a:off x="2857448" y="2486888"/>
            <a:ext cx="1370888" cy="230832"/>
          </a:xfrm>
          <a:prstGeom prst="rect">
            <a:avLst/>
          </a:prstGeom>
        </p:spPr>
        <p:txBody>
          <a:bodyPr wrap="none">
            <a:spAutoFit/>
          </a:bodyPr>
          <a:lstStyle/>
          <a:p>
            <a:pPr algn="ctr" fontAlgn="b"/>
            <a:r>
              <a:rPr lang="en-US" sz="900" b="1">
                <a:solidFill>
                  <a:srgbClr val="492F3B"/>
                </a:solidFill>
              </a:rPr>
              <a:t>Lead Hit Optimization</a:t>
            </a:r>
            <a:endParaRPr lang="en-US" sz="900" b="1">
              <a:solidFill>
                <a:srgbClr val="492F3B"/>
              </a:solidFill>
              <a:latin typeface="Calibri" panose="020F0502020204030204" pitchFamily="34" charset="0"/>
            </a:endParaRPr>
          </a:p>
        </p:txBody>
      </p:sp>
      <p:sp>
        <p:nvSpPr>
          <p:cNvPr id="49" name="Rectangle 48"/>
          <p:cNvSpPr/>
          <p:nvPr/>
        </p:nvSpPr>
        <p:spPr>
          <a:xfrm rot="16200000">
            <a:off x="3108829" y="2480664"/>
            <a:ext cx="1370888" cy="230832"/>
          </a:xfrm>
          <a:prstGeom prst="rect">
            <a:avLst/>
          </a:prstGeom>
        </p:spPr>
        <p:txBody>
          <a:bodyPr wrap="none">
            <a:spAutoFit/>
          </a:bodyPr>
          <a:lstStyle/>
          <a:p>
            <a:pPr algn="ctr" fontAlgn="b"/>
            <a:r>
              <a:rPr lang="en-US" sz="900" b="1">
                <a:solidFill>
                  <a:srgbClr val="492F3B"/>
                </a:solidFill>
              </a:rPr>
              <a:t>Lead Hit Optimization</a:t>
            </a:r>
            <a:endParaRPr lang="en-US" sz="900" b="1">
              <a:solidFill>
                <a:srgbClr val="492F3B"/>
              </a:solidFill>
              <a:latin typeface="Calibri" panose="020F0502020204030204" pitchFamily="34" charset="0"/>
            </a:endParaRPr>
          </a:p>
        </p:txBody>
      </p:sp>
      <p:sp>
        <p:nvSpPr>
          <p:cNvPr id="50" name="Rectangle 49"/>
          <p:cNvSpPr/>
          <p:nvPr/>
        </p:nvSpPr>
        <p:spPr>
          <a:xfrm rot="16200000">
            <a:off x="3641453" y="2761084"/>
            <a:ext cx="845103" cy="230832"/>
          </a:xfrm>
          <a:prstGeom prst="rect">
            <a:avLst/>
          </a:prstGeom>
        </p:spPr>
        <p:txBody>
          <a:bodyPr wrap="none">
            <a:spAutoFit/>
          </a:bodyPr>
          <a:lstStyle/>
          <a:p>
            <a:pPr algn="ctr" fontAlgn="b"/>
            <a:r>
              <a:rPr lang="en-US" sz="900" b="1">
                <a:solidFill>
                  <a:srgbClr val="492F3B"/>
                </a:solidFill>
              </a:rPr>
              <a:t>Pre-Clinical </a:t>
            </a:r>
            <a:endParaRPr lang="en-US" sz="900" b="1">
              <a:solidFill>
                <a:srgbClr val="492F3B"/>
              </a:solidFill>
              <a:latin typeface="Calibri" panose="020F0502020204030204" pitchFamily="34" charset="0"/>
            </a:endParaRPr>
          </a:p>
        </p:txBody>
      </p:sp>
      <p:sp>
        <p:nvSpPr>
          <p:cNvPr id="51" name="Rectangle 50"/>
          <p:cNvSpPr/>
          <p:nvPr/>
        </p:nvSpPr>
        <p:spPr>
          <a:xfrm rot="16200000">
            <a:off x="3991083" y="2618682"/>
            <a:ext cx="620684" cy="230832"/>
          </a:xfrm>
          <a:prstGeom prst="rect">
            <a:avLst/>
          </a:prstGeom>
        </p:spPr>
        <p:txBody>
          <a:bodyPr wrap="none">
            <a:spAutoFit/>
          </a:bodyPr>
          <a:lstStyle/>
          <a:p>
            <a:pPr algn="ctr" fontAlgn="b"/>
            <a:r>
              <a:rPr lang="en-US" sz="900" b="1">
                <a:solidFill>
                  <a:srgbClr val="492F3B"/>
                </a:solidFill>
              </a:rPr>
              <a:t>Phase 1</a:t>
            </a:r>
            <a:endParaRPr lang="en-US" sz="900" b="1">
              <a:solidFill>
                <a:srgbClr val="492F3B"/>
              </a:solidFill>
              <a:latin typeface="Calibri" panose="020F0502020204030204" pitchFamily="34" charset="0"/>
            </a:endParaRPr>
          </a:p>
        </p:txBody>
      </p:sp>
      <p:sp>
        <p:nvSpPr>
          <p:cNvPr id="52" name="Rectangle 51"/>
          <p:cNvSpPr/>
          <p:nvPr/>
        </p:nvSpPr>
        <p:spPr>
          <a:xfrm rot="16200000">
            <a:off x="4246774" y="2618927"/>
            <a:ext cx="620684" cy="230832"/>
          </a:xfrm>
          <a:prstGeom prst="rect">
            <a:avLst/>
          </a:prstGeom>
        </p:spPr>
        <p:txBody>
          <a:bodyPr wrap="none">
            <a:spAutoFit/>
          </a:bodyPr>
          <a:lstStyle/>
          <a:p>
            <a:pPr algn="ctr" fontAlgn="b"/>
            <a:r>
              <a:rPr lang="en-US" sz="900" b="1">
                <a:solidFill>
                  <a:srgbClr val="492F3B"/>
                </a:solidFill>
              </a:rPr>
              <a:t>Phase 2</a:t>
            </a:r>
            <a:endParaRPr lang="en-US" sz="900" b="1">
              <a:solidFill>
                <a:srgbClr val="492F3B"/>
              </a:solidFill>
              <a:latin typeface="Calibri" panose="020F0502020204030204" pitchFamily="34" charset="0"/>
            </a:endParaRPr>
          </a:p>
        </p:txBody>
      </p:sp>
      <p:sp>
        <p:nvSpPr>
          <p:cNvPr id="53" name="Rectangle 52"/>
          <p:cNvSpPr/>
          <p:nvPr/>
        </p:nvSpPr>
        <p:spPr>
          <a:xfrm rot="16200000">
            <a:off x="4454523" y="2626676"/>
            <a:ext cx="620684" cy="230832"/>
          </a:xfrm>
          <a:prstGeom prst="rect">
            <a:avLst/>
          </a:prstGeom>
        </p:spPr>
        <p:txBody>
          <a:bodyPr wrap="none">
            <a:spAutoFit/>
          </a:bodyPr>
          <a:lstStyle/>
          <a:p>
            <a:pPr algn="ctr" fontAlgn="b"/>
            <a:r>
              <a:rPr lang="en-US" sz="900" b="1">
                <a:solidFill>
                  <a:srgbClr val="492F3B"/>
                </a:solidFill>
              </a:rPr>
              <a:t>Phase 2</a:t>
            </a:r>
            <a:endParaRPr lang="en-US" sz="900" b="1">
              <a:solidFill>
                <a:srgbClr val="492F3B"/>
              </a:solidFill>
              <a:latin typeface="Calibri" panose="020F0502020204030204" pitchFamily="34" charset="0"/>
            </a:endParaRPr>
          </a:p>
        </p:txBody>
      </p:sp>
      <p:sp>
        <p:nvSpPr>
          <p:cNvPr id="54" name="Rectangle 53"/>
          <p:cNvSpPr/>
          <p:nvPr/>
        </p:nvSpPr>
        <p:spPr>
          <a:xfrm rot="16200000">
            <a:off x="4692077" y="2625413"/>
            <a:ext cx="620684" cy="230832"/>
          </a:xfrm>
          <a:prstGeom prst="rect">
            <a:avLst/>
          </a:prstGeom>
        </p:spPr>
        <p:txBody>
          <a:bodyPr wrap="none">
            <a:spAutoFit/>
          </a:bodyPr>
          <a:lstStyle/>
          <a:p>
            <a:pPr algn="ctr" fontAlgn="b"/>
            <a:r>
              <a:rPr lang="en-US" sz="900" b="1">
                <a:solidFill>
                  <a:srgbClr val="492F3B"/>
                </a:solidFill>
              </a:rPr>
              <a:t>Phase 3</a:t>
            </a:r>
            <a:endParaRPr lang="en-US" sz="900" b="1">
              <a:solidFill>
                <a:srgbClr val="492F3B"/>
              </a:solidFill>
              <a:latin typeface="Calibri" panose="020F0502020204030204" pitchFamily="34" charset="0"/>
            </a:endParaRPr>
          </a:p>
        </p:txBody>
      </p:sp>
      <p:sp>
        <p:nvSpPr>
          <p:cNvPr id="55" name="Rectangle 54"/>
          <p:cNvSpPr/>
          <p:nvPr/>
        </p:nvSpPr>
        <p:spPr>
          <a:xfrm rot="16200000">
            <a:off x="4921749" y="2626676"/>
            <a:ext cx="620684" cy="230832"/>
          </a:xfrm>
          <a:prstGeom prst="rect">
            <a:avLst/>
          </a:prstGeom>
        </p:spPr>
        <p:txBody>
          <a:bodyPr wrap="none">
            <a:spAutoFit/>
          </a:bodyPr>
          <a:lstStyle/>
          <a:p>
            <a:pPr algn="ctr" fontAlgn="b"/>
            <a:r>
              <a:rPr lang="en-US" sz="900" b="1">
                <a:solidFill>
                  <a:srgbClr val="492F3B"/>
                </a:solidFill>
              </a:rPr>
              <a:t>Phase 3</a:t>
            </a:r>
            <a:endParaRPr lang="en-US" sz="900" b="1">
              <a:solidFill>
                <a:srgbClr val="492F3B"/>
              </a:solidFill>
              <a:latin typeface="Calibri" panose="020F0502020204030204" pitchFamily="34" charset="0"/>
            </a:endParaRPr>
          </a:p>
        </p:txBody>
      </p:sp>
      <p:sp>
        <p:nvSpPr>
          <p:cNvPr id="56" name="Rectangle 55"/>
          <p:cNvSpPr/>
          <p:nvPr/>
        </p:nvSpPr>
        <p:spPr>
          <a:xfrm rot="16200000">
            <a:off x="5130226" y="2637651"/>
            <a:ext cx="620684" cy="230832"/>
          </a:xfrm>
          <a:prstGeom prst="rect">
            <a:avLst/>
          </a:prstGeom>
        </p:spPr>
        <p:txBody>
          <a:bodyPr wrap="none">
            <a:spAutoFit/>
          </a:bodyPr>
          <a:lstStyle/>
          <a:p>
            <a:pPr algn="ctr" fontAlgn="b"/>
            <a:r>
              <a:rPr lang="en-US" sz="900" b="1">
                <a:solidFill>
                  <a:srgbClr val="492F3B"/>
                </a:solidFill>
              </a:rPr>
              <a:t>Phase 3</a:t>
            </a:r>
            <a:endParaRPr lang="en-US" sz="900" b="1">
              <a:solidFill>
                <a:srgbClr val="492F3B"/>
              </a:solidFill>
              <a:latin typeface="Calibri" panose="020F0502020204030204" pitchFamily="34" charset="0"/>
            </a:endParaRPr>
          </a:p>
        </p:txBody>
      </p:sp>
      <p:sp>
        <p:nvSpPr>
          <p:cNvPr id="57" name="Rectangle 56"/>
          <p:cNvSpPr/>
          <p:nvPr/>
        </p:nvSpPr>
        <p:spPr>
          <a:xfrm rot="16200000">
            <a:off x="5418569" y="3084303"/>
            <a:ext cx="453970" cy="230832"/>
          </a:xfrm>
          <a:prstGeom prst="rect">
            <a:avLst/>
          </a:prstGeom>
        </p:spPr>
        <p:txBody>
          <a:bodyPr wrap="none">
            <a:spAutoFit/>
          </a:bodyPr>
          <a:lstStyle/>
          <a:p>
            <a:pPr algn="ctr" fontAlgn="b"/>
            <a:r>
              <a:rPr lang="en-US" sz="900" b="1">
                <a:solidFill>
                  <a:srgbClr val="492F3B"/>
                </a:solidFill>
              </a:rPr>
              <a:t>FDA </a:t>
            </a:r>
            <a:endParaRPr lang="en-US" sz="900" b="1">
              <a:solidFill>
                <a:srgbClr val="492F3B"/>
              </a:solidFill>
              <a:latin typeface="Calibri" panose="020F0502020204030204" pitchFamily="34" charset="0"/>
            </a:endParaRPr>
          </a:p>
        </p:txBody>
      </p:sp>
      <p:sp>
        <p:nvSpPr>
          <p:cNvPr id="58" name="Rectangle 57"/>
          <p:cNvSpPr/>
          <p:nvPr/>
        </p:nvSpPr>
        <p:spPr>
          <a:xfrm rot="16200000">
            <a:off x="5564500" y="3078381"/>
            <a:ext cx="453970" cy="230832"/>
          </a:xfrm>
          <a:prstGeom prst="rect">
            <a:avLst/>
          </a:prstGeom>
        </p:spPr>
        <p:txBody>
          <a:bodyPr wrap="none">
            <a:spAutoFit/>
          </a:bodyPr>
          <a:lstStyle/>
          <a:p>
            <a:pPr algn="ctr" fontAlgn="b"/>
            <a:r>
              <a:rPr lang="en-US" sz="900" b="1">
                <a:solidFill>
                  <a:srgbClr val="492F3B"/>
                </a:solidFill>
              </a:rPr>
              <a:t>FDA </a:t>
            </a:r>
            <a:endParaRPr lang="en-US" sz="900" b="1">
              <a:solidFill>
                <a:srgbClr val="492F3B"/>
              </a:solidFill>
              <a:latin typeface="Calibri" panose="020F0502020204030204" pitchFamily="34" charset="0"/>
            </a:endParaRPr>
          </a:p>
        </p:txBody>
      </p:sp>
      <p:sp>
        <p:nvSpPr>
          <p:cNvPr id="59" name="Rectangle 58"/>
          <p:cNvSpPr/>
          <p:nvPr/>
        </p:nvSpPr>
        <p:spPr>
          <a:xfrm rot="16200000">
            <a:off x="5665405" y="2847584"/>
            <a:ext cx="556563" cy="230832"/>
          </a:xfrm>
          <a:prstGeom prst="rect">
            <a:avLst/>
          </a:prstGeom>
        </p:spPr>
        <p:txBody>
          <a:bodyPr wrap="none">
            <a:spAutoFit/>
          </a:bodyPr>
          <a:lstStyle/>
          <a:p>
            <a:pPr algn="ctr" fontAlgn="b"/>
            <a:r>
              <a:rPr lang="en-US" sz="900" b="1">
                <a:solidFill>
                  <a:srgbClr val="492F3B"/>
                </a:solidFill>
              </a:rPr>
              <a:t>Market</a:t>
            </a:r>
            <a:endParaRPr lang="en-US" sz="900" b="1">
              <a:solidFill>
                <a:srgbClr val="492F3B"/>
              </a:solidFill>
              <a:latin typeface="Calibri" panose="020F0502020204030204" pitchFamily="34" charset="0"/>
            </a:endParaRPr>
          </a:p>
        </p:txBody>
      </p:sp>
      <p:sp>
        <p:nvSpPr>
          <p:cNvPr id="60" name="Rectangle 59"/>
          <p:cNvSpPr/>
          <p:nvPr/>
        </p:nvSpPr>
        <p:spPr>
          <a:xfrm rot="16200000">
            <a:off x="5843964" y="2841887"/>
            <a:ext cx="556563" cy="230832"/>
          </a:xfrm>
          <a:prstGeom prst="rect">
            <a:avLst/>
          </a:prstGeom>
        </p:spPr>
        <p:txBody>
          <a:bodyPr wrap="none">
            <a:spAutoFit/>
          </a:bodyPr>
          <a:lstStyle/>
          <a:p>
            <a:pPr algn="ctr" fontAlgn="b"/>
            <a:r>
              <a:rPr lang="en-US" sz="900" b="1">
                <a:solidFill>
                  <a:srgbClr val="492F3B"/>
                </a:solidFill>
              </a:rPr>
              <a:t>Market</a:t>
            </a:r>
            <a:endParaRPr lang="en-US" sz="900" b="1">
              <a:solidFill>
                <a:srgbClr val="492F3B"/>
              </a:solidFill>
              <a:latin typeface="Calibri" panose="020F0502020204030204" pitchFamily="34" charset="0"/>
            </a:endParaRPr>
          </a:p>
        </p:txBody>
      </p:sp>
      <p:sp>
        <p:nvSpPr>
          <p:cNvPr id="61" name="Rectangle 60"/>
          <p:cNvSpPr/>
          <p:nvPr/>
        </p:nvSpPr>
        <p:spPr>
          <a:xfrm rot="16200000">
            <a:off x="6042908" y="2840602"/>
            <a:ext cx="556563" cy="230832"/>
          </a:xfrm>
          <a:prstGeom prst="rect">
            <a:avLst/>
          </a:prstGeom>
        </p:spPr>
        <p:txBody>
          <a:bodyPr wrap="none">
            <a:spAutoFit/>
          </a:bodyPr>
          <a:lstStyle/>
          <a:p>
            <a:pPr algn="ctr" fontAlgn="b"/>
            <a:r>
              <a:rPr lang="en-US" sz="900" b="1">
                <a:solidFill>
                  <a:srgbClr val="492F3B"/>
                </a:solidFill>
              </a:rPr>
              <a:t>Market</a:t>
            </a:r>
            <a:endParaRPr lang="en-US" sz="900" b="1">
              <a:solidFill>
                <a:srgbClr val="492F3B"/>
              </a:solidFill>
              <a:latin typeface="Calibri" panose="020F0502020204030204" pitchFamily="34" charset="0"/>
            </a:endParaRPr>
          </a:p>
        </p:txBody>
      </p:sp>
      <p:sp>
        <p:nvSpPr>
          <p:cNvPr id="62" name="Rectangle 61"/>
          <p:cNvSpPr/>
          <p:nvPr/>
        </p:nvSpPr>
        <p:spPr>
          <a:xfrm rot="16200000">
            <a:off x="6265739" y="2843625"/>
            <a:ext cx="556563" cy="230832"/>
          </a:xfrm>
          <a:prstGeom prst="rect">
            <a:avLst/>
          </a:prstGeom>
        </p:spPr>
        <p:txBody>
          <a:bodyPr wrap="none">
            <a:spAutoFit/>
          </a:bodyPr>
          <a:lstStyle/>
          <a:p>
            <a:pPr algn="ctr" fontAlgn="b"/>
            <a:r>
              <a:rPr lang="en-US" sz="900" b="1">
                <a:solidFill>
                  <a:srgbClr val="492F3B"/>
                </a:solidFill>
              </a:rPr>
              <a:t>Market</a:t>
            </a:r>
            <a:endParaRPr lang="en-US" sz="900" b="1">
              <a:solidFill>
                <a:srgbClr val="492F3B"/>
              </a:solidFill>
              <a:latin typeface="Calibri" panose="020F0502020204030204" pitchFamily="34" charset="0"/>
            </a:endParaRPr>
          </a:p>
        </p:txBody>
      </p:sp>
      <p:sp>
        <p:nvSpPr>
          <p:cNvPr id="63" name="Rectangle 62"/>
          <p:cNvSpPr/>
          <p:nvPr/>
        </p:nvSpPr>
        <p:spPr>
          <a:xfrm rot="16200000">
            <a:off x="6878161" y="2848236"/>
            <a:ext cx="556563" cy="230832"/>
          </a:xfrm>
          <a:prstGeom prst="rect">
            <a:avLst/>
          </a:prstGeom>
        </p:spPr>
        <p:txBody>
          <a:bodyPr wrap="none">
            <a:spAutoFit/>
          </a:bodyPr>
          <a:lstStyle/>
          <a:p>
            <a:pPr algn="ctr" fontAlgn="b"/>
            <a:r>
              <a:rPr lang="en-US" sz="900" b="1">
                <a:solidFill>
                  <a:srgbClr val="492F3B"/>
                </a:solidFill>
              </a:rPr>
              <a:t>Market</a:t>
            </a:r>
            <a:endParaRPr lang="en-US" sz="900" b="1">
              <a:solidFill>
                <a:srgbClr val="492F3B"/>
              </a:solidFill>
              <a:latin typeface="Calibri" panose="020F0502020204030204" pitchFamily="34" charset="0"/>
            </a:endParaRPr>
          </a:p>
        </p:txBody>
      </p:sp>
      <p:sp>
        <p:nvSpPr>
          <p:cNvPr id="64" name="Rectangle 63"/>
          <p:cNvSpPr/>
          <p:nvPr/>
        </p:nvSpPr>
        <p:spPr>
          <a:xfrm rot="16200000">
            <a:off x="6688622" y="2846654"/>
            <a:ext cx="556563" cy="230832"/>
          </a:xfrm>
          <a:prstGeom prst="rect">
            <a:avLst/>
          </a:prstGeom>
        </p:spPr>
        <p:txBody>
          <a:bodyPr wrap="none">
            <a:spAutoFit/>
          </a:bodyPr>
          <a:lstStyle/>
          <a:p>
            <a:pPr algn="ctr" fontAlgn="b"/>
            <a:r>
              <a:rPr lang="en-US" sz="900" b="1">
                <a:solidFill>
                  <a:srgbClr val="492F3B"/>
                </a:solidFill>
              </a:rPr>
              <a:t>Market</a:t>
            </a:r>
            <a:endParaRPr lang="en-US" sz="900" b="1">
              <a:solidFill>
                <a:srgbClr val="492F3B"/>
              </a:solidFill>
              <a:latin typeface="Calibri" panose="020F0502020204030204" pitchFamily="34" charset="0"/>
            </a:endParaRPr>
          </a:p>
        </p:txBody>
      </p:sp>
      <p:sp>
        <p:nvSpPr>
          <p:cNvPr id="65" name="Rectangle 64"/>
          <p:cNvSpPr/>
          <p:nvPr/>
        </p:nvSpPr>
        <p:spPr>
          <a:xfrm rot="16200000">
            <a:off x="6468785" y="2841631"/>
            <a:ext cx="556563" cy="230832"/>
          </a:xfrm>
          <a:prstGeom prst="rect">
            <a:avLst/>
          </a:prstGeom>
        </p:spPr>
        <p:txBody>
          <a:bodyPr wrap="none">
            <a:spAutoFit/>
          </a:bodyPr>
          <a:lstStyle/>
          <a:p>
            <a:pPr algn="ctr" fontAlgn="b"/>
            <a:r>
              <a:rPr lang="en-US" sz="900" b="1">
                <a:solidFill>
                  <a:srgbClr val="492F3B"/>
                </a:solidFill>
              </a:rPr>
              <a:t>Market</a:t>
            </a:r>
            <a:endParaRPr lang="en-US" sz="900" b="1">
              <a:solidFill>
                <a:srgbClr val="492F3B"/>
              </a:solidFill>
              <a:latin typeface="Calibri" panose="020F0502020204030204" pitchFamily="34" charset="0"/>
            </a:endParaRPr>
          </a:p>
        </p:txBody>
      </p:sp>
      <p:sp>
        <p:nvSpPr>
          <p:cNvPr id="66" name="Rectangle 65"/>
          <p:cNvSpPr/>
          <p:nvPr/>
        </p:nvSpPr>
        <p:spPr>
          <a:xfrm rot="16200000">
            <a:off x="7094063" y="2854724"/>
            <a:ext cx="556563" cy="230832"/>
          </a:xfrm>
          <a:prstGeom prst="rect">
            <a:avLst/>
          </a:prstGeom>
        </p:spPr>
        <p:txBody>
          <a:bodyPr wrap="none">
            <a:spAutoFit/>
          </a:bodyPr>
          <a:lstStyle/>
          <a:p>
            <a:pPr algn="ctr" fontAlgn="b"/>
            <a:r>
              <a:rPr lang="en-US" sz="900" b="1">
                <a:solidFill>
                  <a:srgbClr val="492F3B"/>
                </a:solidFill>
              </a:rPr>
              <a:t>Market</a:t>
            </a:r>
            <a:endParaRPr lang="en-US" sz="900" b="1">
              <a:solidFill>
                <a:srgbClr val="492F3B"/>
              </a:solidFill>
              <a:latin typeface="Calibri" panose="020F0502020204030204" pitchFamily="34" charset="0"/>
            </a:endParaRPr>
          </a:p>
        </p:txBody>
      </p:sp>
      <p:sp>
        <p:nvSpPr>
          <p:cNvPr id="67" name="Rectangle 66"/>
          <p:cNvSpPr/>
          <p:nvPr/>
        </p:nvSpPr>
        <p:spPr>
          <a:xfrm rot="16200000">
            <a:off x="7175497" y="2730259"/>
            <a:ext cx="787395" cy="230832"/>
          </a:xfrm>
          <a:prstGeom prst="rect">
            <a:avLst/>
          </a:prstGeom>
        </p:spPr>
        <p:txBody>
          <a:bodyPr wrap="none">
            <a:spAutoFit/>
          </a:bodyPr>
          <a:lstStyle/>
          <a:p>
            <a:pPr algn="ctr" fontAlgn="b"/>
            <a:r>
              <a:rPr lang="en-US" sz="900" b="1">
                <a:solidFill>
                  <a:srgbClr val="492F3B"/>
                </a:solidFill>
              </a:rPr>
              <a:t>Patent End</a:t>
            </a:r>
            <a:endParaRPr lang="en-US" sz="900" b="1">
              <a:solidFill>
                <a:srgbClr val="492F3B"/>
              </a:solidFill>
              <a:latin typeface="Calibri" panose="020F0502020204030204" pitchFamily="34" charset="0"/>
            </a:endParaRPr>
          </a:p>
        </p:txBody>
      </p:sp>
      <p:sp>
        <p:nvSpPr>
          <p:cNvPr id="69" name="Rectangle 68"/>
          <p:cNvSpPr/>
          <p:nvPr/>
        </p:nvSpPr>
        <p:spPr>
          <a:xfrm rot="16200000">
            <a:off x="7446416" y="2818458"/>
            <a:ext cx="614271" cy="230832"/>
          </a:xfrm>
          <a:prstGeom prst="rect">
            <a:avLst/>
          </a:prstGeom>
        </p:spPr>
        <p:txBody>
          <a:bodyPr wrap="none">
            <a:spAutoFit/>
          </a:bodyPr>
          <a:lstStyle/>
          <a:p>
            <a:pPr algn="ctr" fontAlgn="b"/>
            <a:r>
              <a:rPr lang="en-US" sz="900" b="1">
                <a:solidFill>
                  <a:srgbClr val="492F3B"/>
                </a:solidFill>
              </a:rPr>
              <a:t>Generic</a:t>
            </a:r>
            <a:endParaRPr lang="en-US" sz="900" b="1">
              <a:solidFill>
                <a:srgbClr val="492F3B"/>
              </a:solidFill>
              <a:latin typeface="Calibri" panose="020F0502020204030204" pitchFamily="34" charset="0"/>
            </a:endParaRPr>
          </a:p>
        </p:txBody>
      </p:sp>
      <p:cxnSp>
        <p:nvCxnSpPr>
          <p:cNvPr id="72" name="Straight Connector 71"/>
          <p:cNvCxnSpPr/>
          <p:nvPr/>
        </p:nvCxnSpPr>
        <p:spPr>
          <a:xfrm flipV="1">
            <a:off x="3543286" y="3956047"/>
            <a:ext cx="0" cy="37530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3797279" y="3956047"/>
            <a:ext cx="0" cy="37530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4070343" y="3956047"/>
            <a:ext cx="0" cy="37530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4292579" y="3956047"/>
            <a:ext cx="0" cy="37530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6330935" y="3915294"/>
            <a:ext cx="0" cy="37530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6540697" y="3910150"/>
            <a:ext cx="0" cy="37530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V="1">
            <a:off x="6750029" y="3915294"/>
            <a:ext cx="0" cy="37530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6959790" y="3910150"/>
            <a:ext cx="0" cy="37530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7156442" y="3910150"/>
            <a:ext cx="0" cy="37530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2039101" y="3398224"/>
            <a:ext cx="0" cy="2018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V="1">
            <a:off x="3009893" y="3275343"/>
            <a:ext cx="0" cy="3062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V="1">
            <a:off x="2767550" y="3275343"/>
            <a:ext cx="0" cy="3062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V="1">
            <a:off x="3797272" y="3275343"/>
            <a:ext cx="0" cy="3062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V="1">
            <a:off x="4057636" y="3282120"/>
            <a:ext cx="0" cy="3062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V="1">
            <a:off x="4298922" y="3033899"/>
            <a:ext cx="0" cy="5594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V="1">
            <a:off x="4764863" y="3021200"/>
            <a:ext cx="0" cy="5594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V="1">
            <a:off x="5002418" y="3033899"/>
            <a:ext cx="0" cy="5594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5232089" y="3021200"/>
            <a:ext cx="0" cy="5594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5446910" y="3033899"/>
            <a:ext cx="0" cy="5594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flipH="1" flipV="1">
            <a:off x="5637407" y="3393000"/>
            <a:ext cx="2" cy="214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H="1" flipV="1">
            <a:off x="5783422" y="3393000"/>
            <a:ext cx="2" cy="214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flipV="1">
            <a:off x="6127954" y="3221550"/>
            <a:ext cx="0" cy="3753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flipV="1">
            <a:off x="6327355" y="3221550"/>
            <a:ext cx="0" cy="3753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V="1">
            <a:off x="6540690" y="3208803"/>
            <a:ext cx="0" cy="3753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V="1">
            <a:off x="6756372" y="3232035"/>
            <a:ext cx="0" cy="3753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flipV="1">
            <a:off x="6959783" y="3221550"/>
            <a:ext cx="0" cy="3753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7156442" y="3232131"/>
            <a:ext cx="0" cy="3753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V="1">
            <a:off x="7365986" y="3233499"/>
            <a:ext cx="0" cy="3753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flipV="1">
            <a:off x="7569192" y="3214449"/>
            <a:ext cx="0" cy="375301"/>
          </a:xfrm>
          <a:prstGeom prst="line">
            <a:avLst/>
          </a:prstGeom>
        </p:spPr>
        <p:style>
          <a:lnRef idx="2">
            <a:schemeClr val="accent1"/>
          </a:lnRef>
          <a:fillRef idx="0">
            <a:schemeClr val="accent1"/>
          </a:fillRef>
          <a:effectRef idx="1">
            <a:schemeClr val="accent1"/>
          </a:effectRef>
          <a:fontRef idx="minor">
            <a:schemeClr val="tx1"/>
          </a:fontRef>
        </p:style>
      </p:cxnSp>
      <p:sp>
        <p:nvSpPr>
          <p:cNvPr id="78" name="Rounded Rectangle 77"/>
          <p:cNvSpPr/>
          <p:nvPr/>
        </p:nvSpPr>
        <p:spPr>
          <a:xfrm>
            <a:off x="5749429" y="4284605"/>
            <a:ext cx="1772118" cy="3937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a:solidFill>
                  <a:srgbClr val="936C26"/>
                </a:solidFill>
              </a:rPr>
              <a:t>CPRIT Royalty and Royalty Tail </a:t>
            </a:r>
          </a:p>
        </p:txBody>
      </p:sp>
      <p:sp>
        <p:nvSpPr>
          <p:cNvPr id="73" name="Rounded Rectangle 72"/>
          <p:cNvSpPr/>
          <p:nvPr/>
        </p:nvSpPr>
        <p:spPr>
          <a:xfrm>
            <a:off x="3409705" y="4341636"/>
            <a:ext cx="1289051" cy="36250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a:solidFill>
                  <a:srgbClr val="936C26"/>
                </a:solidFill>
              </a:rPr>
              <a:t>CPRIT Investment</a:t>
            </a:r>
          </a:p>
        </p:txBody>
      </p:sp>
      <p:sp>
        <p:nvSpPr>
          <p:cNvPr id="2" name="TextBox 1"/>
          <p:cNvSpPr txBox="1"/>
          <p:nvPr/>
        </p:nvSpPr>
        <p:spPr>
          <a:xfrm>
            <a:off x="1724309" y="600587"/>
            <a:ext cx="5729469" cy="461665"/>
          </a:xfrm>
          <a:prstGeom prst="rect">
            <a:avLst/>
          </a:prstGeom>
          <a:noFill/>
        </p:spPr>
        <p:txBody>
          <a:bodyPr wrap="square" rtlCol="0">
            <a:spAutoFit/>
          </a:bodyPr>
          <a:lstStyle/>
          <a:p>
            <a:pPr algn="ctr" defTabSz="685800"/>
            <a:r>
              <a:rPr lang="en-US" sz="2400">
                <a:solidFill>
                  <a:srgbClr val="936C26"/>
                </a:solidFill>
                <a:latin typeface="Georgia" panose="02040502050405020303" pitchFamily="18" charset="0"/>
              </a:rPr>
              <a:t>Product Development Drug Life Cycle</a:t>
            </a:r>
          </a:p>
        </p:txBody>
      </p:sp>
      <p:sp>
        <p:nvSpPr>
          <p:cNvPr id="3" name="Rectangle 2"/>
          <p:cNvSpPr/>
          <p:nvPr/>
        </p:nvSpPr>
        <p:spPr>
          <a:xfrm>
            <a:off x="267419" y="102622"/>
            <a:ext cx="8393502" cy="646331"/>
          </a:xfrm>
          <a:prstGeom prst="rect">
            <a:avLst/>
          </a:prstGeom>
        </p:spPr>
        <p:txBody>
          <a:bodyPr wrap="square">
            <a:spAutoFit/>
          </a:bodyPr>
          <a:lstStyle/>
          <a:p>
            <a:pPr algn="ctr"/>
            <a:r>
              <a:rPr lang="en-US" sz="3600">
                <a:solidFill>
                  <a:srgbClr val="936C26"/>
                </a:solidFill>
                <a:latin typeface="Georgia" panose="02040502050405020303" pitchFamily="18" charset="0"/>
              </a:rPr>
              <a:t>CPRIT’s Unique Role in Fighting Cancer</a:t>
            </a:r>
          </a:p>
        </p:txBody>
      </p:sp>
      <p:sp>
        <p:nvSpPr>
          <p:cNvPr id="85" name="TextBox 84"/>
          <p:cNvSpPr txBox="1"/>
          <p:nvPr/>
        </p:nvSpPr>
        <p:spPr>
          <a:xfrm>
            <a:off x="6959790" y="6404456"/>
            <a:ext cx="1667199" cy="276999"/>
          </a:xfrm>
          <a:prstGeom prst="rect">
            <a:avLst/>
          </a:prstGeom>
          <a:noFill/>
        </p:spPr>
        <p:txBody>
          <a:bodyPr wrap="square" rtlCol="0" anchor="t">
            <a:spAutoFit/>
          </a:bodyPr>
          <a:lstStyle/>
          <a:p>
            <a:r>
              <a:rPr lang="en-US" sz="1200" dirty="0">
                <a:solidFill>
                  <a:srgbClr val="936C26"/>
                </a:solidFill>
              </a:rPr>
              <a:t>February 2022</a:t>
            </a:r>
          </a:p>
        </p:txBody>
      </p:sp>
      <p:cxnSp>
        <p:nvCxnSpPr>
          <p:cNvPr id="86" name="Straight Connector 85">
            <a:extLst>
              <a:ext uri="{FF2B5EF4-FFF2-40B4-BE49-F238E27FC236}">
                <a16:creationId xmlns:a16="http://schemas.microsoft.com/office/drawing/2014/main" id="{497B4B9B-9CDF-4A11-9D5C-6D7F733D1C21}"/>
              </a:ext>
            </a:extLst>
          </p:cNvPr>
          <p:cNvCxnSpPr/>
          <p:nvPr/>
        </p:nvCxnSpPr>
        <p:spPr>
          <a:xfrm flipV="1">
            <a:off x="4559294" y="3961191"/>
            <a:ext cx="0" cy="375301"/>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8312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p:cNvCxnSpPr/>
          <p:nvPr/>
        </p:nvCxnSpPr>
        <p:spPr>
          <a:xfrm>
            <a:off x="2849575" y="3062618"/>
            <a:ext cx="0" cy="24523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262527" y="219740"/>
            <a:ext cx="8686800" cy="753276"/>
          </a:xfrm>
        </p:spPr>
        <p:txBody>
          <a:bodyPr anchor="ctr" anchorCtr="0">
            <a:noAutofit/>
          </a:bodyPr>
          <a:lstStyle/>
          <a:p>
            <a:pPr marL="228600"/>
            <a:r>
              <a:rPr lang="en-US" sz="2800">
                <a:latin typeface="Georgia" panose="02040502050405020303" pitchFamily="18" charset="0"/>
              </a:rPr>
              <a:t>CPRIT </a:t>
            </a:r>
            <a:r>
              <a:rPr lang="en-US" sz="2800">
                <a:latin typeface="Georgia" panose="02040502050405020303" pitchFamily="18" charset="0"/>
                <a:cs typeface="Times New Roman" panose="02020603050405020304" pitchFamily="18" charset="0"/>
              </a:rPr>
              <a:t>Grant Award Data </a:t>
            </a:r>
            <a:endParaRPr lang="en-US" sz="2000">
              <a:latin typeface="Georgia" panose="02040502050405020303" pitchFamily="18" charset="0"/>
            </a:endParaRPr>
          </a:p>
        </p:txBody>
      </p:sp>
      <p:grpSp>
        <p:nvGrpSpPr>
          <p:cNvPr id="56" name="Group 55"/>
          <p:cNvGrpSpPr/>
          <p:nvPr/>
        </p:nvGrpSpPr>
        <p:grpSpPr>
          <a:xfrm>
            <a:off x="110335" y="1821254"/>
            <a:ext cx="8438626" cy="4319945"/>
            <a:chOff x="-375442" y="1465591"/>
            <a:chExt cx="8438626" cy="4932929"/>
          </a:xfrm>
        </p:grpSpPr>
        <p:cxnSp>
          <p:nvCxnSpPr>
            <p:cNvPr id="57" name="Straight Connector 56"/>
            <p:cNvCxnSpPr>
              <a:cxnSpLocks/>
            </p:cNvCxnSpPr>
            <p:nvPr/>
          </p:nvCxnSpPr>
          <p:spPr>
            <a:xfrm>
              <a:off x="3832536" y="2443448"/>
              <a:ext cx="0" cy="43965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p:cNvCxnSpPr>
            <p:nvPr/>
          </p:nvCxnSpPr>
          <p:spPr>
            <a:xfrm>
              <a:off x="839878" y="2883100"/>
              <a:ext cx="299265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75442" y="1517586"/>
              <a:ext cx="5121833" cy="4880934"/>
              <a:chOff x="-358508" y="535414"/>
              <a:chExt cx="5121833" cy="4880934"/>
            </a:xfrm>
          </p:grpSpPr>
          <p:cxnSp>
            <p:nvCxnSpPr>
              <p:cNvPr id="82" name="Straight Connector 81"/>
              <p:cNvCxnSpPr/>
              <p:nvPr/>
            </p:nvCxnSpPr>
            <p:spPr>
              <a:xfrm>
                <a:off x="856812" y="1439991"/>
                <a:ext cx="0" cy="46093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3" name="Round Diagonal Corner Rectangle 82"/>
              <p:cNvSpPr/>
              <p:nvPr/>
            </p:nvSpPr>
            <p:spPr>
              <a:xfrm>
                <a:off x="-358508" y="535414"/>
                <a:ext cx="2726002" cy="914398"/>
              </a:xfrm>
              <a:prstGeom prst="round2DiagRect">
                <a:avLst/>
              </a:prstGeom>
              <a:solidFill>
                <a:srgbClr val="5A020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a:solidFill>
                      <a:schemeClr val="bg1">
                        <a:lumMod val="20000"/>
                        <a:lumOff val="80000"/>
                      </a:schemeClr>
                    </a:solidFill>
                    <a:latin typeface="Calibri"/>
                    <a:cs typeface="Calibri"/>
                  </a:rPr>
                  <a:t>Academic Research</a:t>
                </a:r>
              </a:p>
              <a:p>
                <a:pPr algn="ctr"/>
                <a:r>
                  <a:rPr lang="en-US" sz="1600" dirty="0">
                    <a:solidFill>
                      <a:schemeClr val="bg1">
                        <a:lumMod val="20000"/>
                        <a:lumOff val="80000"/>
                      </a:schemeClr>
                    </a:solidFill>
                    <a:latin typeface="Calibri"/>
                    <a:cs typeface="Calibri"/>
                  </a:rPr>
                  <a:t>1,444 awards, $2.19 B</a:t>
                </a:r>
              </a:p>
            </p:txBody>
          </p:sp>
          <p:sp>
            <p:nvSpPr>
              <p:cNvPr id="84" name="Round Diagonal Corner Rectangle 83"/>
              <p:cNvSpPr/>
              <p:nvPr/>
            </p:nvSpPr>
            <p:spPr>
              <a:xfrm>
                <a:off x="-60828" y="2105809"/>
                <a:ext cx="4824153" cy="3310539"/>
              </a:xfrm>
              <a:prstGeom prst="round2DiagRect">
                <a:avLst/>
              </a:prstGeom>
              <a:solidFill>
                <a:srgbClr val="73030E"/>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1600" b="1" dirty="0">
                    <a:solidFill>
                      <a:schemeClr val="bg1">
                        <a:lumMod val="20000"/>
                        <a:lumOff val="80000"/>
                      </a:schemeClr>
                    </a:solidFill>
                    <a:latin typeface="Calibri"/>
                    <a:cs typeface="Calibri"/>
                  </a:rPr>
                  <a:t>Combined research awards:</a:t>
                </a:r>
              </a:p>
              <a:p>
                <a:pPr algn="ctr">
                  <a:spcAft>
                    <a:spcPts val="600"/>
                  </a:spcAft>
                </a:pPr>
                <a:r>
                  <a:rPr lang="en-US" sz="1600" b="1" dirty="0">
                    <a:solidFill>
                      <a:schemeClr val="bg1">
                        <a:lumMod val="20000"/>
                        <a:lumOff val="80000"/>
                      </a:schemeClr>
                    </a:solidFill>
                    <a:latin typeface="Calibri"/>
                    <a:cs typeface="Calibri"/>
                  </a:rPr>
                  <a:t>1,496 awards, $2.68 B</a:t>
                </a:r>
              </a:p>
              <a:p>
                <a:pPr algn="ctr">
                  <a:spcAft>
                    <a:spcPts val="600"/>
                  </a:spcAft>
                </a:pPr>
                <a:endParaRPr lang="en-US" sz="300" dirty="0">
                  <a:solidFill>
                    <a:schemeClr val="bg1">
                      <a:lumMod val="20000"/>
                      <a:lumOff val="80000"/>
                    </a:schemeClr>
                  </a:solidFill>
                  <a:latin typeface="Calibri" panose="020F0502020204030204" pitchFamily="34" charset="0"/>
                </a:endParaRPr>
              </a:p>
              <a:p>
                <a:pPr>
                  <a:spcAft>
                    <a:spcPts val="600"/>
                  </a:spcAft>
                </a:pPr>
                <a:r>
                  <a:rPr lang="en-US" sz="1400" dirty="0">
                    <a:solidFill>
                      <a:schemeClr val="bg1">
                        <a:lumMod val="20000"/>
                        <a:lumOff val="80000"/>
                      </a:schemeClr>
                    </a:solidFill>
                    <a:latin typeface="Calibri"/>
                    <a:cs typeface="Calibri"/>
                  </a:rPr>
                  <a:t>   Clinical Research (29.6%) 		 $795.2 M</a:t>
                </a:r>
              </a:p>
              <a:p>
                <a:pPr>
                  <a:spcAft>
                    <a:spcPts val="600"/>
                  </a:spcAft>
                </a:pPr>
                <a:r>
                  <a:rPr lang="en-US" sz="1400" dirty="0">
                    <a:solidFill>
                      <a:schemeClr val="bg1">
                        <a:lumMod val="20000"/>
                        <a:lumOff val="80000"/>
                      </a:schemeClr>
                    </a:solidFill>
                    <a:latin typeface="Calibri"/>
                    <a:cs typeface="Calibri"/>
                  </a:rPr>
                  <a:t>   Translational Research (24.5%)	 $656.5 M</a:t>
                </a:r>
              </a:p>
              <a:p>
                <a:pPr>
                  <a:spcAft>
                    <a:spcPts val="600"/>
                  </a:spcAft>
                </a:pPr>
                <a:r>
                  <a:rPr lang="en-US" sz="1400" dirty="0">
                    <a:solidFill>
                      <a:schemeClr val="bg1">
                        <a:lumMod val="20000"/>
                        <a:lumOff val="80000"/>
                      </a:schemeClr>
                    </a:solidFill>
                    <a:latin typeface="Calibri"/>
                    <a:cs typeface="Calibri"/>
                  </a:rPr>
                  <a:t>   Recruitment (29.3%) 		 	 $787.6 M</a:t>
                </a:r>
              </a:p>
              <a:p>
                <a:pPr>
                  <a:spcAft>
                    <a:spcPts val="600"/>
                  </a:spcAft>
                </a:pPr>
                <a:r>
                  <a:rPr lang="en-US" sz="1400" dirty="0">
                    <a:solidFill>
                      <a:schemeClr val="bg1">
                        <a:lumMod val="20000"/>
                        <a:lumOff val="80000"/>
                      </a:schemeClr>
                    </a:solidFill>
                    <a:latin typeface="Calibri"/>
                    <a:cs typeface="Calibri"/>
                  </a:rPr>
                  <a:t>   Basic Research (13.2%)	 		 $354.8 M</a:t>
                </a:r>
              </a:p>
              <a:p>
                <a:pPr>
                  <a:spcAft>
                    <a:spcPts val="600"/>
                  </a:spcAft>
                </a:pPr>
                <a:r>
                  <a:rPr lang="en-US" sz="1400" dirty="0">
                    <a:solidFill>
                      <a:schemeClr val="bg1">
                        <a:lumMod val="20000"/>
                        <a:lumOff val="80000"/>
                      </a:schemeClr>
                    </a:solidFill>
                    <a:latin typeface="Calibri"/>
                    <a:cs typeface="Calibri"/>
                  </a:rPr>
                  <a:t>   Research Training (3.4%)  		 $  90.4 M</a:t>
                </a:r>
              </a:p>
            </p:txBody>
          </p:sp>
        </p:grpSp>
        <p:sp>
          <p:nvSpPr>
            <p:cNvPr id="73" name="Round Diagonal Corner Rectangle 72"/>
            <p:cNvSpPr/>
            <p:nvPr/>
          </p:nvSpPr>
          <p:spPr>
            <a:xfrm>
              <a:off x="2495110" y="1513018"/>
              <a:ext cx="2710781" cy="909146"/>
            </a:xfrm>
            <a:prstGeom prst="round2DiagRect">
              <a:avLst/>
            </a:prstGeom>
            <a:solidFill>
              <a:srgbClr val="4D2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a:solidFill>
                    <a:schemeClr val="bg1">
                      <a:lumMod val="20000"/>
                      <a:lumOff val="80000"/>
                    </a:schemeClr>
                  </a:solidFill>
                  <a:latin typeface="Calibri"/>
                  <a:cs typeface="Calibri"/>
                </a:rPr>
                <a:t>Product Development</a:t>
              </a:r>
            </a:p>
            <a:p>
              <a:pPr algn="ctr"/>
              <a:r>
                <a:rPr lang="en-US" sz="1600" dirty="0">
                  <a:solidFill>
                    <a:schemeClr val="bg1">
                      <a:lumMod val="20000"/>
                      <a:lumOff val="80000"/>
                    </a:schemeClr>
                  </a:solidFill>
                  <a:latin typeface="Calibri"/>
                  <a:cs typeface="Calibri"/>
                </a:rPr>
                <a:t>52 awards, $499 M</a:t>
              </a:r>
            </a:p>
          </p:txBody>
        </p:sp>
        <p:sp>
          <p:nvSpPr>
            <p:cNvPr id="65" name="Round Diagonal Corner Rectangle 64"/>
            <p:cNvSpPr/>
            <p:nvPr/>
          </p:nvSpPr>
          <p:spPr>
            <a:xfrm>
              <a:off x="5352402" y="1465591"/>
              <a:ext cx="2710782" cy="914398"/>
            </a:xfrm>
            <a:prstGeom prst="round2DiagRect">
              <a:avLst/>
            </a:prstGeom>
            <a:solidFill>
              <a:srgbClr val="233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a:solidFill>
                    <a:schemeClr val="bg1">
                      <a:lumMod val="20000"/>
                      <a:lumOff val="80000"/>
                    </a:schemeClr>
                  </a:solidFill>
                  <a:latin typeface="Calibri"/>
                  <a:cs typeface="Calibri"/>
                </a:rPr>
                <a:t>Prevention</a:t>
              </a:r>
            </a:p>
            <a:p>
              <a:pPr algn="ctr"/>
              <a:r>
                <a:rPr lang="en-US" sz="1600" dirty="0">
                  <a:solidFill>
                    <a:schemeClr val="bg1">
                      <a:lumMod val="20000"/>
                      <a:lumOff val="80000"/>
                    </a:schemeClr>
                  </a:solidFill>
                  <a:latin typeface="Calibri"/>
                  <a:cs typeface="Calibri"/>
                </a:rPr>
                <a:t>265 awards, $313.5 M</a:t>
              </a:r>
            </a:p>
          </p:txBody>
        </p:sp>
      </p:grpSp>
      <p:sp>
        <p:nvSpPr>
          <p:cNvPr id="50"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7</a:t>
            </a:fld>
            <a:endParaRPr lang="en-US"/>
          </a:p>
        </p:txBody>
      </p:sp>
      <p:sp>
        <p:nvSpPr>
          <p:cNvPr id="72" name="Round Diagonal Corner Rectangle 71"/>
          <p:cNvSpPr/>
          <p:nvPr/>
        </p:nvSpPr>
        <p:spPr>
          <a:xfrm>
            <a:off x="1529862" y="1173741"/>
            <a:ext cx="6084277" cy="572868"/>
          </a:xfrm>
          <a:prstGeom prst="round2DiagRect">
            <a:avLst/>
          </a:prstGeom>
          <a:solidFill>
            <a:srgbClr val="50504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lumMod val="20000"/>
                    <a:lumOff val="80000"/>
                  </a:schemeClr>
                </a:solidFill>
                <a:latin typeface="Calibri"/>
                <a:cs typeface="Calibri"/>
              </a:rPr>
              <a:t>1,761 Awards Totaling $3.00 B</a:t>
            </a:r>
          </a:p>
        </p:txBody>
      </p:sp>
      <p:sp>
        <p:nvSpPr>
          <p:cNvPr id="12" name="TextBox 11"/>
          <p:cNvSpPr txBox="1"/>
          <p:nvPr/>
        </p:nvSpPr>
        <p:spPr>
          <a:xfrm>
            <a:off x="5891350" y="6385024"/>
            <a:ext cx="2710782" cy="276999"/>
          </a:xfrm>
          <a:prstGeom prst="rect">
            <a:avLst/>
          </a:prstGeom>
          <a:noFill/>
        </p:spPr>
        <p:txBody>
          <a:bodyPr wrap="square" rtlCol="0" anchor="t">
            <a:spAutoFit/>
          </a:bodyPr>
          <a:lstStyle/>
          <a:p>
            <a:r>
              <a:rPr lang="en-US" sz="1200" dirty="0">
                <a:solidFill>
                  <a:srgbClr val="936C26"/>
                </a:solidFill>
              </a:rPr>
              <a:t>February 2022</a:t>
            </a:r>
          </a:p>
        </p:txBody>
      </p:sp>
    </p:spTree>
    <p:extLst>
      <p:ext uri="{BB962C8B-B14F-4D97-AF65-F5344CB8AC3E}">
        <p14:creationId xmlns:p14="http://schemas.microsoft.com/office/powerpoint/2010/main" val="2229338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8626"/>
            <a:ext cx="9218212" cy="6913659"/>
          </a:xfrm>
          <a:prstGeom prst="rect">
            <a:avLst/>
          </a:prstGeom>
          <a:ln>
            <a:noFill/>
          </a:ln>
        </p:spPr>
      </p:pic>
      <p:sp>
        <p:nvSpPr>
          <p:cNvPr id="2" name="Title 1"/>
          <p:cNvSpPr>
            <a:spLocks noGrp="1"/>
          </p:cNvSpPr>
          <p:nvPr>
            <p:ph type="title"/>
          </p:nvPr>
        </p:nvSpPr>
        <p:spPr>
          <a:xfrm>
            <a:off x="492919" y="137223"/>
            <a:ext cx="8079581" cy="1658198"/>
          </a:xfrm>
        </p:spPr>
        <p:txBody>
          <a:bodyPr/>
          <a:lstStyle/>
          <a:p>
            <a:r>
              <a:rPr lang="en-US" sz="4800" b="1">
                <a:solidFill>
                  <a:schemeClr val="bg1">
                    <a:lumMod val="20000"/>
                    <a:lumOff val="80000"/>
                  </a:schemeClr>
                </a:solidFill>
                <a:latin typeface="Cambria" pitchFamily="18" charset="0"/>
              </a:rPr>
              <a:t>Program Information</a:t>
            </a:r>
          </a:p>
        </p:txBody>
      </p:sp>
      <p:sp>
        <p:nvSpPr>
          <p:cNvPr id="4" name="TextBox 3"/>
          <p:cNvSpPr txBox="1"/>
          <p:nvPr/>
        </p:nvSpPr>
        <p:spPr>
          <a:xfrm>
            <a:off x="8576733" y="6488667"/>
            <a:ext cx="567267" cy="276999"/>
          </a:xfrm>
          <a:prstGeom prst="rect">
            <a:avLst/>
          </a:prstGeom>
          <a:noFill/>
        </p:spPr>
        <p:txBody>
          <a:bodyPr wrap="square" rtlCol="0">
            <a:spAutoFit/>
          </a:bodyPr>
          <a:lstStyle/>
          <a:p>
            <a:r>
              <a:rPr lang="en-US" sz="1200">
                <a:solidFill>
                  <a:prstClr val="white">
                    <a:lumMod val="20000"/>
                    <a:lumOff val="80000"/>
                  </a:prstClr>
                </a:solidFill>
              </a:rPr>
              <a:t>8</a:t>
            </a:r>
          </a:p>
        </p:txBody>
      </p:sp>
      <p:sp>
        <p:nvSpPr>
          <p:cNvPr id="3" name="Slide Number Placeholder 2"/>
          <p:cNvSpPr>
            <a:spLocks noGrp="1"/>
          </p:cNvSpPr>
          <p:nvPr>
            <p:ph type="sldNum" sz="quarter" idx="12"/>
          </p:nvPr>
        </p:nvSpPr>
        <p:spPr/>
        <p:txBody>
          <a:bodyPr/>
          <a:lstStyle/>
          <a:p>
            <a:fld id="{2DCED0BE-F68D-3342-A8FD-8BDB0A412035}" type="slidenum">
              <a:rPr lang="en-US" smtClean="0">
                <a:solidFill>
                  <a:srgbClr val="50B4C8">
                    <a:alpha val="20000"/>
                  </a:srgbClr>
                </a:solidFill>
              </a:rPr>
              <a:pPr/>
              <a:t>8</a:t>
            </a:fld>
            <a:endParaRPr lang="en-US">
              <a:solidFill>
                <a:srgbClr val="50B4C8">
                  <a:alpha val="20000"/>
                </a:srgbClr>
              </a:solidFill>
            </a:endParaRPr>
          </a:p>
        </p:txBody>
      </p:sp>
    </p:spTree>
    <p:extLst>
      <p:ext uri="{BB962C8B-B14F-4D97-AF65-F5344CB8AC3E}">
        <p14:creationId xmlns:p14="http://schemas.microsoft.com/office/powerpoint/2010/main" val="3475727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43467"/>
          </a:xfrm>
          <a:solidFill>
            <a:schemeClr val="bg1">
              <a:lumMod val="20000"/>
              <a:lumOff val="80000"/>
            </a:schemeClr>
          </a:solidFill>
        </p:spPr>
        <p:txBody>
          <a:bodyPr anchor="ctr" anchorCtr="0">
            <a:noAutofit/>
          </a:bodyPr>
          <a:lstStyle/>
          <a:p>
            <a:pPr marL="228600"/>
            <a:r>
              <a:rPr lang="en-US" sz="2800">
                <a:solidFill>
                  <a:srgbClr val="936C26"/>
                </a:solidFill>
              </a:rPr>
              <a:t>Academic Research Program</a:t>
            </a:r>
          </a:p>
        </p:txBody>
      </p:sp>
      <p:sp>
        <p:nvSpPr>
          <p:cNvPr id="6" name="Content Placeholder 5"/>
          <p:cNvSpPr>
            <a:spLocks noGrp="1"/>
          </p:cNvSpPr>
          <p:nvPr>
            <p:ph idx="1"/>
          </p:nvPr>
        </p:nvSpPr>
        <p:spPr>
          <a:xfrm>
            <a:off x="0" y="643468"/>
            <a:ext cx="9144001" cy="362371"/>
          </a:xfrm>
          <a:solidFill>
            <a:schemeClr val="tx1">
              <a:lumMod val="75000"/>
            </a:schemeClr>
          </a:solidFill>
        </p:spPr>
        <p:txBody>
          <a:bodyPr>
            <a:normAutofit fontScale="92500" lnSpcReduction="10000"/>
          </a:bodyPr>
          <a:lstStyle/>
          <a:p>
            <a:pPr marL="0" indent="0">
              <a:buNone/>
            </a:pPr>
            <a:r>
              <a:rPr lang="en-US" sz="2000" b="1">
                <a:solidFill>
                  <a:schemeClr val="bg1">
                    <a:lumMod val="20000"/>
                    <a:lumOff val="80000"/>
                  </a:schemeClr>
                </a:solidFill>
                <a:latin typeface="Calibri" pitchFamily="34" charset="0"/>
              </a:rPr>
              <a:t>Goals                                                 Grants</a:t>
            </a:r>
          </a:p>
        </p:txBody>
      </p:sp>
      <p:sp>
        <p:nvSpPr>
          <p:cNvPr id="14" name="Text Placeholder 4"/>
          <p:cNvSpPr txBox="1">
            <a:spLocks/>
          </p:cNvSpPr>
          <p:nvPr/>
        </p:nvSpPr>
        <p:spPr>
          <a:xfrm>
            <a:off x="155419" y="1157176"/>
            <a:ext cx="2474698" cy="4505069"/>
          </a:xfrm>
          <a:prstGeom prst="rect">
            <a:avLst/>
          </a:prstGeom>
        </p:spPr>
        <p:txBody>
          <a:bodyPr vert="horz" lIns="91440" tIns="45720" rIns="91440" bIns="45720" rtlCol="0">
            <a:noAutofit/>
          </a:bodyPr>
          <a:lstStyle>
            <a:lvl1pPr marL="233363" indent="-233363" algn="l" rtl="0" fontAlgn="base">
              <a:lnSpc>
                <a:spcPct val="100000"/>
              </a:lnSpc>
              <a:spcBef>
                <a:spcPts val="575"/>
              </a:spcBef>
              <a:spcAft>
                <a:spcPts val="75"/>
              </a:spcAft>
              <a:buClr>
                <a:schemeClr val="accent1"/>
              </a:buClr>
              <a:buSzPct val="80000"/>
              <a:buFont typeface="Arial" pitchFamily="34" charset="0"/>
              <a:buChar char="•"/>
              <a:defRPr sz="2200" b="0" spc="-80" baseline="0">
                <a:solidFill>
                  <a:srgbClr val="000000"/>
                </a:solidFill>
                <a:latin typeface="+mj-lt"/>
                <a:ea typeface="+mn-ea"/>
                <a:cs typeface="+mn-cs"/>
              </a:defRPr>
            </a:lvl1pPr>
            <a:lvl2pPr marL="463550" indent="-230188" algn="l" rtl="0" fontAlgn="base">
              <a:lnSpc>
                <a:spcPct val="100000"/>
              </a:lnSpc>
              <a:spcBef>
                <a:spcPts val="575"/>
              </a:spcBef>
              <a:spcAft>
                <a:spcPts val="75"/>
              </a:spcAft>
              <a:buClr>
                <a:schemeClr val="accent1"/>
              </a:buClr>
              <a:buSzPct val="80000"/>
              <a:buFont typeface="Arial" pitchFamily="34" charset="0"/>
              <a:buChar char="−"/>
              <a:defRPr sz="2000" spc="-80" baseline="0">
                <a:solidFill>
                  <a:srgbClr val="000000"/>
                </a:solidFill>
                <a:latin typeface="+mj-lt"/>
              </a:defRPr>
            </a:lvl2pPr>
            <a:lvl3pPr marL="569913" indent="-228600" algn="l" rtl="0" fontAlgn="base">
              <a:lnSpc>
                <a:spcPct val="100000"/>
              </a:lnSpc>
              <a:spcBef>
                <a:spcPts val="575"/>
              </a:spcBef>
              <a:spcAft>
                <a:spcPts val="75"/>
              </a:spcAft>
              <a:buClr>
                <a:schemeClr val="accent1"/>
              </a:buClr>
              <a:buSzPct val="80000"/>
              <a:buFont typeface="Wingdings" pitchFamily="2" charset="2"/>
              <a:buChar char="§"/>
              <a:defRPr spc="-80" baseline="0">
                <a:solidFill>
                  <a:srgbClr val="000000"/>
                </a:solidFill>
                <a:latin typeface="+mj-lt"/>
              </a:defRPr>
            </a:lvl3pPr>
            <a:lvl4pPr marL="804863" indent="-234950" algn="l" rtl="0" fontAlgn="base">
              <a:lnSpc>
                <a:spcPct val="100000"/>
              </a:lnSpc>
              <a:spcBef>
                <a:spcPts val="575"/>
              </a:spcBef>
              <a:spcAft>
                <a:spcPts val="75"/>
              </a:spcAft>
              <a:buClr>
                <a:schemeClr val="accent1"/>
              </a:buClr>
              <a:buSzPct val="80000"/>
              <a:buFont typeface="Arial" pitchFamily="34" charset="0"/>
              <a:buChar char="•"/>
              <a:defRPr sz="1600" spc="-80" baseline="0">
                <a:solidFill>
                  <a:srgbClr val="000000"/>
                </a:solidFill>
                <a:latin typeface="+mj-lt"/>
              </a:defRPr>
            </a:lvl4pPr>
            <a:lvl5pPr marL="969963" indent="-223838" algn="l" rtl="0" fontAlgn="base">
              <a:lnSpc>
                <a:spcPct val="100000"/>
              </a:lnSpc>
              <a:spcBef>
                <a:spcPts val="575"/>
              </a:spcBef>
              <a:spcAft>
                <a:spcPts val="75"/>
              </a:spcAft>
              <a:buClr>
                <a:schemeClr val="accent1"/>
              </a:buClr>
              <a:buSzPct val="70000"/>
              <a:buFont typeface="Arial" pitchFamily="34" charset="0"/>
              <a:buChar char="−"/>
              <a:defRPr sz="1400" spc="-80" baseline="0">
                <a:solidFill>
                  <a:srgbClr val="000000"/>
                </a:solidFill>
                <a:latin typeface="+mj-lt"/>
              </a:defRPr>
            </a:lvl5pPr>
            <a:lvl6pPr marL="22304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6pPr>
            <a:lvl7pPr marL="26876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7pPr>
            <a:lvl8pPr marL="31448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8pPr>
            <a:lvl9pPr marL="3602038" indent="-157163" algn="l" rtl="0" fontAlgn="base">
              <a:spcBef>
                <a:spcPct val="20000"/>
              </a:spcBef>
              <a:spcAft>
                <a:spcPct val="3000"/>
              </a:spcAft>
              <a:buClr>
                <a:schemeClr val="tx1"/>
              </a:buClr>
              <a:buSzPct val="70000"/>
              <a:buFont typeface="Arial" charset="0"/>
              <a:buChar char="►"/>
              <a:defRPr sz="1400">
                <a:solidFill>
                  <a:srgbClr val="000000"/>
                </a:solidFill>
                <a:latin typeface="+mn-lt"/>
              </a:defRPr>
            </a:lvl9pPr>
          </a:lstStyle>
          <a:p>
            <a:pPr marL="228600" lvl="1" indent="-228600">
              <a:spcBef>
                <a:spcPts val="0"/>
              </a:spcBef>
              <a:spcAft>
                <a:spcPts val="1200"/>
              </a:spcAft>
              <a:buClrTx/>
              <a:buSzPct val="100000"/>
              <a:buFont typeface="Arial" panose="020B0604020202020204" pitchFamily="34" charset="0"/>
              <a:buChar char="•"/>
            </a:pPr>
            <a:r>
              <a:rPr lang="en-US" sz="1800">
                <a:solidFill>
                  <a:srgbClr val="3D3D3C"/>
                </a:solidFill>
                <a:latin typeface="Calibri" pitchFamily="34" charset="0"/>
              </a:rPr>
              <a:t>Discover new information about cancer that can lead to prevention, early detection and cures </a:t>
            </a:r>
            <a:endParaRPr lang="en-US" sz="900">
              <a:solidFill>
                <a:srgbClr val="3D3D3C"/>
              </a:solidFill>
              <a:latin typeface="Calibri" pitchFamily="34" charset="0"/>
            </a:endParaRPr>
          </a:p>
          <a:p>
            <a:pPr marL="228600" lvl="1" indent="-228600">
              <a:spcBef>
                <a:spcPts val="0"/>
              </a:spcBef>
              <a:spcAft>
                <a:spcPts val="1200"/>
              </a:spcAft>
              <a:buClrTx/>
              <a:buSzPct val="100000"/>
              <a:buFont typeface="Arial" panose="020B0604020202020204" pitchFamily="34" charset="0"/>
              <a:buChar char="•"/>
            </a:pPr>
            <a:r>
              <a:rPr lang="en-US" sz="1800">
                <a:solidFill>
                  <a:srgbClr val="3D3D3C"/>
                </a:solidFill>
                <a:latin typeface="Calibri" pitchFamily="34" charset="0"/>
              </a:rPr>
              <a:t>Translate new and existing discoveries into practical advances in cancer diagnosis and treatment</a:t>
            </a:r>
            <a:endParaRPr lang="en-US" sz="900">
              <a:solidFill>
                <a:srgbClr val="3D3D3C"/>
              </a:solidFill>
              <a:latin typeface="Calibri" pitchFamily="34" charset="0"/>
            </a:endParaRPr>
          </a:p>
          <a:p>
            <a:pPr marL="228600" lvl="1" indent="-228600">
              <a:spcBef>
                <a:spcPts val="0"/>
              </a:spcBef>
              <a:spcAft>
                <a:spcPts val="1200"/>
              </a:spcAft>
              <a:buClrTx/>
              <a:buSzPct val="100000"/>
              <a:buFont typeface="Arial" panose="020B0604020202020204" pitchFamily="34" charset="0"/>
              <a:buChar char="•"/>
            </a:pPr>
            <a:r>
              <a:rPr lang="en-US" sz="1800">
                <a:solidFill>
                  <a:srgbClr val="3D3D3C"/>
                </a:solidFill>
                <a:latin typeface="Calibri" pitchFamily="34" charset="0"/>
              </a:rPr>
              <a:t>Increase the prominence and stature of Texas in the fight against cancer</a:t>
            </a:r>
          </a:p>
        </p:txBody>
      </p:sp>
      <p:sp>
        <p:nvSpPr>
          <p:cNvPr id="15" name="Rectangle 14"/>
          <p:cNvSpPr/>
          <p:nvPr/>
        </p:nvSpPr>
        <p:spPr>
          <a:xfrm>
            <a:off x="3447260" y="1192345"/>
            <a:ext cx="5029200" cy="4845243"/>
          </a:xfrm>
          <a:prstGeom prst="rect">
            <a:avLst/>
          </a:prstGeom>
          <a:noFill/>
        </p:spPr>
        <p:txBody>
          <a:bodyPr wrap="square" lIns="91440" tIns="45720" rIns="91440" bIns="45720" anchor="t">
            <a:noAutofit/>
          </a:bodyPr>
          <a:lstStyle/>
          <a:p>
            <a:pPr marL="342900" indent="-342900">
              <a:spcAft>
                <a:spcPts val="1800"/>
              </a:spcAft>
              <a:buFont typeface="Wingdings" panose="05000000000000000000" pitchFamily="2" charset="2"/>
              <a:buChar char="Ø"/>
            </a:pPr>
            <a:r>
              <a:rPr lang="en-US" sz="2400" b="1" dirty="0">
                <a:solidFill>
                  <a:srgbClr val="3D3D3C"/>
                </a:solidFill>
                <a:latin typeface="Calibri"/>
                <a:cs typeface="Calibri"/>
              </a:rPr>
              <a:t>Total Academic Research Grants</a:t>
            </a:r>
          </a:p>
          <a:p>
            <a:pPr marL="1147445" lvl="2" indent="-233045">
              <a:spcAft>
                <a:spcPts val="1200"/>
              </a:spcAft>
              <a:buFont typeface="Arial" panose="020B0604020202020204" pitchFamily="34" charset="0"/>
              <a:buChar char="•"/>
            </a:pPr>
            <a:r>
              <a:rPr lang="en-US" sz="2400" b="1" dirty="0">
                <a:solidFill>
                  <a:srgbClr val="3D3D3C"/>
                </a:solidFill>
                <a:latin typeface="Calibri"/>
                <a:cs typeface="Calibri"/>
              </a:rPr>
              <a:t>1,444 awarded</a:t>
            </a:r>
          </a:p>
          <a:p>
            <a:pPr marL="1147445" lvl="2" indent="-233045">
              <a:spcAft>
                <a:spcPts val="1800"/>
              </a:spcAft>
              <a:buFont typeface="Arial" panose="020B0604020202020204" pitchFamily="34" charset="0"/>
              <a:buChar char="•"/>
            </a:pPr>
            <a:r>
              <a:rPr lang="en-US" sz="2400" b="1" dirty="0">
                <a:solidFill>
                  <a:srgbClr val="3D3D3C"/>
                </a:solidFill>
                <a:latin typeface="Calibri"/>
                <a:cs typeface="Calibri"/>
              </a:rPr>
              <a:t>$2.19 billion awarded</a:t>
            </a:r>
          </a:p>
          <a:p>
            <a:pPr marL="342900" indent="-342900">
              <a:spcAft>
                <a:spcPts val="1200"/>
              </a:spcAft>
              <a:buFont typeface="Wingdings" panose="05000000000000000000" pitchFamily="2" charset="2"/>
              <a:buChar char="Ø"/>
            </a:pPr>
            <a:r>
              <a:rPr lang="en-US" sz="2400" b="1" dirty="0">
                <a:solidFill>
                  <a:srgbClr val="3D3D3C"/>
                </a:solidFill>
                <a:latin typeface="Calibri"/>
                <a:cs typeface="Calibri"/>
              </a:rPr>
              <a:t>Recruitment of CPRIT Scholars</a:t>
            </a:r>
          </a:p>
          <a:p>
            <a:pPr marL="1143000" lvl="1" indent="-228600">
              <a:spcAft>
                <a:spcPts val="1000"/>
              </a:spcAft>
              <a:buFont typeface="Arial"/>
              <a:buChar char="•"/>
            </a:pPr>
            <a:r>
              <a:rPr lang="en-US" sz="2400" b="1" dirty="0">
                <a:solidFill>
                  <a:srgbClr val="3D3D3C"/>
                </a:solidFill>
                <a:latin typeface="Calibri"/>
                <a:cs typeface="Calibri"/>
              </a:rPr>
              <a:t>263 Scholars recruited</a:t>
            </a:r>
          </a:p>
          <a:p>
            <a:pPr marL="1143000" lvl="1" indent="-228600">
              <a:buFont typeface="Arial"/>
              <a:buChar char="•"/>
            </a:pPr>
            <a:r>
              <a:rPr lang="en-US" sz="2400" b="1" dirty="0">
                <a:solidFill>
                  <a:srgbClr val="3D3D3C"/>
                </a:solidFill>
                <a:latin typeface="Calibri"/>
                <a:cs typeface="Calibri"/>
              </a:rPr>
              <a:t>$751.6 million awarded</a:t>
            </a:r>
          </a:p>
          <a:p>
            <a:pPr marL="347345" algn="r"/>
            <a:endParaRPr lang="en-US" sz="2800" b="1" dirty="0">
              <a:solidFill>
                <a:srgbClr val="3D3D3C"/>
              </a:solidFill>
              <a:latin typeface="Calibri" pitchFamily="34" charset="0"/>
              <a:cs typeface="Calibri" pitchFamily="34" charset="0"/>
            </a:endParaRPr>
          </a:p>
        </p:txBody>
      </p:sp>
      <p:sp>
        <p:nvSpPr>
          <p:cNvPr id="16" name="Content Placeholder 5"/>
          <p:cNvSpPr txBox="1">
            <a:spLocks/>
          </p:cNvSpPr>
          <p:nvPr/>
        </p:nvSpPr>
        <p:spPr>
          <a:xfrm rot="16200000">
            <a:off x="54849" y="3739304"/>
            <a:ext cx="5852162" cy="385233"/>
          </a:xfrm>
          <a:prstGeom prst="rect">
            <a:avLst/>
          </a:prstGeom>
          <a:solidFill>
            <a:schemeClr val="tx1">
              <a:lumMod val="75000"/>
            </a:schemeClr>
          </a:solidFill>
        </p:spPr>
        <p:txBody>
          <a:bodyPr vert="horz">
            <a:normAutofit/>
          </a:bodyPr>
          <a:lstStyle>
            <a:lvl1pPr marL="342900" indent="-342900" algn="l" rtl="0" eaLnBrk="1" latinLnBrk="0" hangingPunct="1">
              <a:spcBef>
                <a:spcPct val="20000"/>
              </a:spcBef>
              <a:buClrTx/>
              <a:buSzPct val="70000"/>
              <a:buFont typeface="Arial"/>
              <a:buChar char="•"/>
              <a:defRPr kumimoji="0" sz="3200" kern="1200">
                <a:solidFill>
                  <a:schemeClr val="bg2"/>
                </a:solidFill>
                <a:latin typeface="+mn-lt"/>
                <a:ea typeface="+mn-ea"/>
                <a:cs typeface="+mn-cs"/>
              </a:defRPr>
            </a:lvl1pPr>
            <a:lvl2pPr marL="742950" indent="-285750" algn="l" rtl="0" eaLnBrk="1" latinLnBrk="0" hangingPunct="1">
              <a:spcBef>
                <a:spcPct val="20000"/>
              </a:spcBef>
              <a:buClrTx/>
              <a:buSzPct val="70000"/>
              <a:buFont typeface="Arial"/>
              <a:buChar char="•"/>
              <a:defRPr kumimoji="0" sz="2800" kern="1200">
                <a:solidFill>
                  <a:schemeClr val="bg2"/>
                </a:solidFill>
                <a:latin typeface="+mn-lt"/>
                <a:ea typeface="+mn-ea"/>
                <a:cs typeface="+mn-cs"/>
              </a:defRPr>
            </a:lvl2pPr>
            <a:lvl3pPr marL="1143000" indent="-228600" algn="l" rtl="0" eaLnBrk="1" latinLnBrk="0" hangingPunct="1">
              <a:spcBef>
                <a:spcPct val="20000"/>
              </a:spcBef>
              <a:buClrTx/>
              <a:buSzPct val="70000"/>
              <a:buFont typeface="Arial"/>
              <a:buChar char="•"/>
              <a:defRPr kumimoji="0" sz="2400" kern="1200">
                <a:solidFill>
                  <a:schemeClr val="bg2"/>
                </a:solidFill>
                <a:latin typeface="+mn-lt"/>
                <a:ea typeface="+mn-ea"/>
                <a:cs typeface="+mn-cs"/>
              </a:defRPr>
            </a:lvl3pPr>
            <a:lvl4pPr marL="1600200" indent="-228600" algn="l" rtl="0" eaLnBrk="1" latinLnBrk="0" hangingPunct="1">
              <a:spcBef>
                <a:spcPct val="20000"/>
              </a:spcBef>
              <a:buClrTx/>
              <a:buSzPct val="70000"/>
              <a:buFont typeface="Arial"/>
              <a:buChar char="•"/>
              <a:defRPr kumimoji="0" sz="2000" kern="1200">
                <a:solidFill>
                  <a:schemeClr val="bg2"/>
                </a:solidFill>
                <a:latin typeface="+mn-lt"/>
                <a:ea typeface="+mn-ea"/>
                <a:cs typeface="+mn-cs"/>
              </a:defRPr>
            </a:lvl4pPr>
            <a:lvl5pPr marL="2057400" indent="-228600" algn="l" rtl="0" eaLnBrk="1" latinLnBrk="0" hangingPunct="1">
              <a:spcBef>
                <a:spcPct val="20000"/>
              </a:spcBef>
              <a:buClrTx/>
              <a:buSzPct val="60000"/>
              <a:buFont typeface="Arial"/>
              <a:buChar char="•"/>
              <a:defRPr kumimoji="0" sz="1800" kern="1200">
                <a:solidFill>
                  <a:schemeClr val="bg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defTabSz="914400">
              <a:buFont typeface="Arial"/>
              <a:buNone/>
            </a:pPr>
            <a:r>
              <a:rPr lang="en-US" sz="1900" b="1">
                <a:solidFill>
                  <a:srgbClr val="D4D2BA">
                    <a:lumMod val="20000"/>
                    <a:lumOff val="80000"/>
                  </a:srgbClr>
                </a:solidFill>
                <a:latin typeface="Calibri" pitchFamily="34" charset="0"/>
              </a:rPr>
              <a:t>Research Portfolio</a:t>
            </a:r>
          </a:p>
        </p:txBody>
      </p:sp>
      <p:sp>
        <p:nvSpPr>
          <p:cNvPr id="8" name="Slide Number Placeholder 16"/>
          <p:cNvSpPr>
            <a:spLocks noGrp="1"/>
          </p:cNvSpPr>
          <p:nvPr>
            <p:ph type="sldNum" sz="quarter" idx="4"/>
          </p:nvPr>
        </p:nvSpPr>
        <p:spPr>
          <a:xfrm>
            <a:off x="8602132" y="6356350"/>
            <a:ext cx="389467" cy="365125"/>
          </a:xfrm>
          <a:prstGeom prst="rect">
            <a:avLst/>
          </a:prstGeom>
        </p:spPr>
        <p:txBody>
          <a:bodyPr vert="horz" lIns="91440" tIns="45720" rIns="91440" bIns="45720" rtlCol="0" anchor="ctr"/>
          <a:lstStyle>
            <a:lvl1pPr algn="r">
              <a:defRPr sz="1200">
                <a:solidFill>
                  <a:srgbClr val="936C26"/>
                </a:solidFill>
              </a:defRPr>
            </a:lvl1pPr>
          </a:lstStyle>
          <a:p>
            <a:fld id="{2DCED0BE-F68D-3342-A8FD-8BDB0A412035}" type="slidenum">
              <a:rPr lang="en-US" smtClean="0"/>
              <a:pPr/>
              <a:t>9</a:t>
            </a:fld>
            <a:endParaRPr lang="en-US"/>
          </a:p>
        </p:txBody>
      </p:sp>
      <p:sp>
        <p:nvSpPr>
          <p:cNvPr id="3" name="TextBox 2"/>
          <p:cNvSpPr txBox="1"/>
          <p:nvPr/>
        </p:nvSpPr>
        <p:spPr>
          <a:xfrm>
            <a:off x="6516877" y="6385023"/>
            <a:ext cx="2200743" cy="307777"/>
          </a:xfrm>
          <a:prstGeom prst="rect">
            <a:avLst/>
          </a:prstGeom>
          <a:noFill/>
        </p:spPr>
        <p:txBody>
          <a:bodyPr wrap="square" rtlCol="0" anchor="t">
            <a:spAutoFit/>
          </a:bodyPr>
          <a:lstStyle/>
          <a:p>
            <a:r>
              <a:rPr lang="en-US" sz="1400" dirty="0">
                <a:solidFill>
                  <a:srgbClr val="936C26"/>
                </a:solidFill>
              </a:rPr>
              <a:t>February 2022</a:t>
            </a:r>
          </a:p>
        </p:txBody>
      </p:sp>
    </p:spTree>
    <p:extLst>
      <p:ext uri="{BB962C8B-B14F-4D97-AF65-F5344CB8AC3E}">
        <p14:creationId xmlns:p14="http://schemas.microsoft.com/office/powerpoint/2010/main" val="261328836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CPRIT">
      <a:dk1>
        <a:srgbClr val="936C26"/>
      </a:dk1>
      <a:lt1>
        <a:srgbClr val="D4D2BA"/>
      </a:lt1>
      <a:dk2>
        <a:srgbClr val="3D3D3C"/>
      </a:dk2>
      <a:lt2>
        <a:srgbClr val="FFFFFE"/>
      </a:lt2>
      <a:accent1>
        <a:srgbClr val="936C26"/>
      </a:accent1>
      <a:accent2>
        <a:srgbClr val="284176"/>
      </a:accent2>
      <a:accent3>
        <a:srgbClr val="492F3B"/>
      </a:accent3>
      <a:accent4>
        <a:srgbClr val="005D3C"/>
      </a:accent4>
      <a:accent5>
        <a:srgbClr val="8FA4A7"/>
      </a:accent5>
      <a:accent6>
        <a:srgbClr val="D46838"/>
      </a:accent6>
      <a:hlink>
        <a:srgbClr val="284176"/>
      </a:hlink>
      <a:folHlink>
        <a:srgbClr val="005D3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Trek">
  <a:themeElements>
    <a:clrScheme name="CPRIT">
      <a:dk1>
        <a:srgbClr val="936C26"/>
      </a:dk1>
      <a:lt1>
        <a:srgbClr val="D4D2BA"/>
      </a:lt1>
      <a:dk2>
        <a:srgbClr val="3D3D3C"/>
      </a:dk2>
      <a:lt2>
        <a:srgbClr val="FFFFFE"/>
      </a:lt2>
      <a:accent1>
        <a:srgbClr val="936C26"/>
      </a:accent1>
      <a:accent2>
        <a:srgbClr val="284176"/>
      </a:accent2>
      <a:accent3>
        <a:srgbClr val="492F3B"/>
      </a:accent3>
      <a:accent4>
        <a:srgbClr val="005D3C"/>
      </a:accent4>
      <a:accent5>
        <a:srgbClr val="8FA4A7"/>
      </a:accent5>
      <a:accent6>
        <a:srgbClr val="D46838"/>
      </a:accent6>
      <a:hlink>
        <a:srgbClr val="284176"/>
      </a:hlink>
      <a:folHlink>
        <a:srgbClr val="005D3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Trek">
  <a:themeElements>
    <a:clrScheme name="CPRIT">
      <a:dk1>
        <a:srgbClr val="936C26"/>
      </a:dk1>
      <a:lt1>
        <a:srgbClr val="D4D2BA"/>
      </a:lt1>
      <a:dk2>
        <a:srgbClr val="3D3D3C"/>
      </a:dk2>
      <a:lt2>
        <a:srgbClr val="FFFFFE"/>
      </a:lt2>
      <a:accent1>
        <a:srgbClr val="936C26"/>
      </a:accent1>
      <a:accent2>
        <a:srgbClr val="284176"/>
      </a:accent2>
      <a:accent3>
        <a:srgbClr val="492F3B"/>
      </a:accent3>
      <a:accent4>
        <a:srgbClr val="005D3C"/>
      </a:accent4>
      <a:accent5>
        <a:srgbClr val="8FA4A7"/>
      </a:accent5>
      <a:accent6>
        <a:srgbClr val="D46838"/>
      </a:accent6>
      <a:hlink>
        <a:srgbClr val="284176"/>
      </a:hlink>
      <a:folHlink>
        <a:srgbClr val="005D3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C767B4CD-9E75-524D-8A57-50C1BE73AD0B}" vid="{8D2C13E8-630A-5740-94AA-313D2C315FAD}"/>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2_Trek">
  <a:themeElements>
    <a:clrScheme name="CPRIT">
      <a:dk1>
        <a:srgbClr val="936C26"/>
      </a:dk1>
      <a:lt1>
        <a:srgbClr val="D4D2BA"/>
      </a:lt1>
      <a:dk2>
        <a:srgbClr val="3D3D3C"/>
      </a:dk2>
      <a:lt2>
        <a:srgbClr val="FFFFFE"/>
      </a:lt2>
      <a:accent1>
        <a:srgbClr val="936C26"/>
      </a:accent1>
      <a:accent2>
        <a:srgbClr val="284176"/>
      </a:accent2>
      <a:accent3>
        <a:srgbClr val="492F3B"/>
      </a:accent3>
      <a:accent4>
        <a:srgbClr val="005D3C"/>
      </a:accent4>
      <a:accent5>
        <a:srgbClr val="8FA4A7"/>
      </a:accent5>
      <a:accent6>
        <a:srgbClr val="D46838"/>
      </a:accent6>
      <a:hlink>
        <a:srgbClr val="284176"/>
      </a:hlink>
      <a:folHlink>
        <a:srgbClr val="005D3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rek">
  <a:themeElements>
    <a:clrScheme name="CPRIT">
      <a:dk1>
        <a:srgbClr val="936C26"/>
      </a:dk1>
      <a:lt1>
        <a:srgbClr val="D4D2BA"/>
      </a:lt1>
      <a:dk2>
        <a:srgbClr val="3D3D3C"/>
      </a:dk2>
      <a:lt2>
        <a:srgbClr val="FFFFFE"/>
      </a:lt2>
      <a:accent1>
        <a:srgbClr val="936C26"/>
      </a:accent1>
      <a:accent2>
        <a:srgbClr val="284176"/>
      </a:accent2>
      <a:accent3>
        <a:srgbClr val="492F3B"/>
      </a:accent3>
      <a:accent4>
        <a:srgbClr val="005D3C"/>
      </a:accent4>
      <a:accent5>
        <a:srgbClr val="8FA4A7"/>
      </a:accent5>
      <a:accent6>
        <a:srgbClr val="D46838"/>
      </a:accent6>
      <a:hlink>
        <a:srgbClr val="284176"/>
      </a:hlink>
      <a:folHlink>
        <a:srgbClr val="005D3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Trek">
  <a:themeElements>
    <a:clrScheme name="CPRIT">
      <a:dk1>
        <a:srgbClr val="936C26"/>
      </a:dk1>
      <a:lt1>
        <a:srgbClr val="D4D2BA"/>
      </a:lt1>
      <a:dk2>
        <a:srgbClr val="3D3D3C"/>
      </a:dk2>
      <a:lt2>
        <a:srgbClr val="FFFFFE"/>
      </a:lt2>
      <a:accent1>
        <a:srgbClr val="936C26"/>
      </a:accent1>
      <a:accent2>
        <a:srgbClr val="284176"/>
      </a:accent2>
      <a:accent3>
        <a:srgbClr val="492F3B"/>
      </a:accent3>
      <a:accent4>
        <a:srgbClr val="005D3C"/>
      </a:accent4>
      <a:accent5>
        <a:srgbClr val="8FA4A7"/>
      </a:accent5>
      <a:accent6>
        <a:srgbClr val="D46838"/>
      </a:accent6>
      <a:hlink>
        <a:srgbClr val="284176"/>
      </a:hlink>
      <a:folHlink>
        <a:srgbClr val="005D3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7.xml><?xml version="1.0" encoding="utf-8"?>
<a:theme xmlns:a="http://schemas.openxmlformats.org/drawingml/2006/main" name="3_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Trek">
  <a:themeElements>
    <a:clrScheme name="CPRIT">
      <a:dk1>
        <a:srgbClr val="936C26"/>
      </a:dk1>
      <a:lt1>
        <a:srgbClr val="D4D2BA"/>
      </a:lt1>
      <a:dk2>
        <a:srgbClr val="3D3D3C"/>
      </a:dk2>
      <a:lt2>
        <a:srgbClr val="FFFFFE"/>
      </a:lt2>
      <a:accent1>
        <a:srgbClr val="936C26"/>
      </a:accent1>
      <a:accent2>
        <a:srgbClr val="284176"/>
      </a:accent2>
      <a:accent3>
        <a:srgbClr val="492F3B"/>
      </a:accent3>
      <a:accent4>
        <a:srgbClr val="005D3C"/>
      </a:accent4>
      <a:accent5>
        <a:srgbClr val="8FA4A7"/>
      </a:accent5>
      <a:accent6>
        <a:srgbClr val="D46838"/>
      </a:accent6>
      <a:hlink>
        <a:srgbClr val="284176"/>
      </a:hlink>
      <a:folHlink>
        <a:srgbClr val="005D3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30E0A512676144B90C4112DF202B9F" ma:contentTypeVersion="18" ma:contentTypeDescription="Create a new document." ma:contentTypeScope="" ma:versionID="1aae117ab3c021a3b60d8d2960b17c49">
  <xsd:schema xmlns:xsd="http://www.w3.org/2001/XMLSchema" xmlns:xs="http://www.w3.org/2001/XMLSchema" xmlns:p="http://schemas.microsoft.com/office/2006/metadata/properties" xmlns:ns2="80a9b020-ff34-4e9a-a504-e080fd473e62" xmlns:ns3="d772b5a8-6fb0-45fd-a9c1-b58a5bd62b2e" targetNamespace="http://schemas.microsoft.com/office/2006/metadata/properties" ma:root="true" ma:fieldsID="23888fd4def59523284f8cdedfb2f024" ns2:_="" ns3:_="">
    <xsd:import namespace="80a9b020-ff34-4e9a-a504-e080fd473e62"/>
    <xsd:import namespace="d772b5a8-6fb0-45fd-a9c1-b58a5bd62b2e"/>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a9b020-ff34-4e9a-a504-e080fd473e6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772b5a8-6fb0-45fd-a9c1-b58a5bd62b2e"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0a9b020-ff34-4e9a-a504-e080fd473e62">
      <UserInfo>
        <DisplayName>Jeff Hillery</DisplayName>
        <AccountId>59</AccountId>
        <AccountType/>
      </UserInfo>
      <UserInfo>
        <DisplayName>Yvette Jimenez</DisplayName>
        <AccountId>42</AccountId>
        <AccountType/>
      </UserInfo>
      <UserInfo>
        <DisplayName>Mary Gerdes</DisplayName>
        <AccountId>13</AccountId>
        <AccountType/>
      </UserInfo>
      <UserInfo>
        <DisplayName>Ramona Magid</DisplayName>
        <AccountId>19</AccountId>
        <AccountType/>
      </UserInfo>
      <UserInfo>
        <DisplayName>Cathy Allen</DisplayName>
        <AccountId>58</AccountId>
        <AccountType/>
      </UserInfo>
      <UserInfo>
        <DisplayName>Becky Garcia</DisplayName>
        <AccountId>27</AccountId>
        <AccountType/>
      </UserInfo>
      <UserInfo>
        <DisplayName>Spencer Miller-Payne</DisplayName>
        <AccountId>75</AccountId>
        <AccountType/>
      </UserInfo>
      <UserInfo>
        <DisplayName>Patty Moore</DisplayName>
        <AccountId>83</AccountId>
        <AccountType/>
      </UserInfo>
      <UserInfo>
        <DisplayName>James Willson</DisplayName>
        <AccountId>80</AccountId>
        <AccountType/>
      </UserInfo>
      <UserInfo>
        <DisplayName>Michael Lang</DisplayName>
        <AccountId>74</AccountId>
        <AccountType/>
      </UserInfo>
      <UserInfo>
        <DisplayName>Rosemary French</DisplayName>
        <AccountId>336</AccountId>
        <AccountType/>
      </UserInfo>
      <UserInfo>
        <DisplayName>Claudia Leal</DisplayName>
        <AccountId>327</AccountId>
        <AccountType/>
      </UserInfo>
      <UserInfo>
        <DisplayName>Chris Cutrone</DisplayName>
        <AccountId>134</AccountId>
        <AccountType/>
      </UserInfo>
      <UserInfo>
        <DisplayName>Melanie Cleveland</DisplayName>
        <AccountId>545</AccountId>
        <AccountType/>
      </UserInfo>
    </SharedWithUsers>
  </documentManagement>
</p:properties>
</file>

<file path=customXml/itemProps1.xml><?xml version="1.0" encoding="utf-8"?>
<ds:datastoreItem xmlns:ds="http://schemas.openxmlformats.org/officeDocument/2006/customXml" ds:itemID="{B234BCFC-07D3-48EF-8180-5CAB40A5B8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a9b020-ff34-4e9a-a504-e080fd473e62"/>
    <ds:schemaRef ds:uri="d772b5a8-6fb0-45fd-a9c1-b58a5bd62b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E6E36A-7088-4DB2-9590-941EA3FECBF2}">
  <ds:schemaRefs>
    <ds:schemaRef ds:uri="http://schemas.microsoft.com/sharepoint/v3/contenttype/forms"/>
  </ds:schemaRefs>
</ds:datastoreItem>
</file>

<file path=customXml/itemProps3.xml><?xml version="1.0" encoding="utf-8"?>
<ds:datastoreItem xmlns:ds="http://schemas.openxmlformats.org/officeDocument/2006/customXml" ds:itemID="{9158C43E-B45B-4F32-89BD-E4E00B0339E5}">
  <ds:schemaRefs>
    <ds:schemaRef ds:uri="http://www.w3.org/XML/1998/namespace"/>
    <ds:schemaRef ds:uri="http://schemas.microsoft.com/office/2006/documentManagement/types"/>
    <ds:schemaRef ds:uri="http://purl.org/dc/elements/1.1/"/>
    <ds:schemaRef ds:uri="http://purl.org/dc/dcmitype/"/>
    <ds:schemaRef ds:uri="d772b5a8-6fb0-45fd-a9c1-b58a5bd62b2e"/>
    <ds:schemaRef ds:uri="http://schemas.openxmlformats.org/package/2006/metadata/core-properties"/>
    <ds:schemaRef ds:uri="80a9b020-ff34-4e9a-a504-e080fd473e62"/>
    <ds:schemaRef ds:uri="http://purl.org/dc/term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Trek.thmx</Template>
  <TotalTime>378</TotalTime>
  <Words>4476</Words>
  <Application>Microsoft Office PowerPoint</Application>
  <PresentationFormat>On-screen Show (4:3)</PresentationFormat>
  <Paragraphs>583</Paragraphs>
  <Slides>29</Slides>
  <Notes>19</Notes>
  <HiddenSlides>0</HiddenSlides>
  <MMClips>0</MMClips>
  <ScaleCrop>false</ScaleCrop>
  <HeadingPairs>
    <vt:vector size="8" baseType="variant">
      <vt:variant>
        <vt:lpstr>Fonts Used</vt:lpstr>
      </vt:variant>
      <vt:variant>
        <vt:i4>8</vt:i4>
      </vt:variant>
      <vt:variant>
        <vt:lpstr>Theme</vt:lpstr>
      </vt:variant>
      <vt:variant>
        <vt:i4>12</vt:i4>
      </vt:variant>
      <vt:variant>
        <vt:lpstr>Embedded OLE Servers</vt:lpstr>
      </vt:variant>
      <vt:variant>
        <vt:i4>1</vt:i4>
      </vt:variant>
      <vt:variant>
        <vt:lpstr>Slide Titles</vt:lpstr>
      </vt:variant>
      <vt:variant>
        <vt:i4>29</vt:i4>
      </vt:variant>
    </vt:vector>
  </HeadingPairs>
  <TitlesOfParts>
    <vt:vector size="50" baseType="lpstr">
      <vt:lpstr>Arial</vt:lpstr>
      <vt:lpstr>Calibri</vt:lpstr>
      <vt:lpstr>Calibri Light</vt:lpstr>
      <vt:lpstr>Cambria</vt:lpstr>
      <vt:lpstr>Georgia</vt:lpstr>
      <vt:lpstr>Gotham-Book</vt:lpstr>
      <vt:lpstr>Wingdings</vt:lpstr>
      <vt:lpstr>Wingdings 2</vt:lpstr>
      <vt:lpstr>Trek</vt:lpstr>
      <vt:lpstr>1_Metropolitan</vt:lpstr>
      <vt:lpstr>2_Trek</vt:lpstr>
      <vt:lpstr>1_Trek</vt:lpstr>
      <vt:lpstr>3_Trek</vt:lpstr>
      <vt:lpstr>2_Metropolitan</vt:lpstr>
      <vt:lpstr>3_Metropolitan</vt:lpstr>
      <vt:lpstr>Office Theme</vt:lpstr>
      <vt:lpstr>4_Trek</vt:lpstr>
      <vt:lpstr>6_Trek</vt:lpstr>
      <vt:lpstr>1_Trek</vt:lpstr>
      <vt:lpstr>Office Theme</vt:lpstr>
      <vt:lpstr>Acrobat Document</vt:lpstr>
      <vt:lpstr>Legislative Briefing Material February 2022</vt:lpstr>
      <vt:lpstr>CPRIT Overview </vt:lpstr>
      <vt:lpstr>Cancer’s Human Impact in Texas</vt:lpstr>
      <vt:lpstr>CPRIT’s Unique Role in the Fight Against Cancer </vt:lpstr>
      <vt:lpstr>CPRIT’s Unique Role in Fighting Cancer</vt:lpstr>
      <vt:lpstr>PowerPoint Presentation</vt:lpstr>
      <vt:lpstr>CPRIT Grant Award Data </vt:lpstr>
      <vt:lpstr>Program Information</vt:lpstr>
      <vt:lpstr>Academic Research Program</vt:lpstr>
      <vt:lpstr>35 Research Entities Have Received CPRIT Research Grants</vt:lpstr>
      <vt:lpstr>Academic Research Program</vt:lpstr>
      <vt:lpstr>Product Development Research Program </vt:lpstr>
      <vt:lpstr>Location of CPRIT-Supported Companies</vt:lpstr>
      <vt:lpstr>Prevention Program</vt:lpstr>
      <vt:lpstr>Prevention  Program</vt:lpstr>
      <vt:lpstr>Prevention Program  Services &amp; Geographic Coverage</vt:lpstr>
      <vt:lpstr>Selected Program  Examples          </vt:lpstr>
      <vt:lpstr>Expediting Innovation and Enhancing the Potential for Prevention and Cures    </vt:lpstr>
      <vt:lpstr>PowerPoint Presentation</vt:lpstr>
      <vt:lpstr>PowerPoint Presentation</vt:lpstr>
      <vt:lpstr>PowerPoint Presentation</vt:lpstr>
      <vt:lpstr>New Horizons in Childhood Cancer Prevention and Research</vt:lpstr>
      <vt:lpstr>Creating a Cancer Fighting Ecosystem:  Expanding Clinical Trials</vt:lpstr>
      <vt:lpstr>PowerPoint Presentation</vt:lpstr>
      <vt:lpstr>PowerPoint Presentation</vt:lpstr>
      <vt:lpstr>PowerPoint Presentation</vt:lpstr>
      <vt:lpstr>PowerPoint Presentation</vt:lpstr>
      <vt:lpstr>PowerPoint Presentation</vt:lpstr>
      <vt:lpstr>Questions?</vt:lpstr>
    </vt:vector>
  </TitlesOfParts>
  <Company>Hahn,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Rowe</dc:creator>
  <cp:lastModifiedBy>Mark Loeffler</cp:lastModifiedBy>
  <cp:revision>74</cp:revision>
  <cp:lastPrinted>2019-06-19T17:52:12Z</cp:lastPrinted>
  <dcterms:created xsi:type="dcterms:W3CDTF">2014-06-27T14:09:25Z</dcterms:created>
  <dcterms:modified xsi:type="dcterms:W3CDTF">2022-03-28T15:58:23Z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0x0101000730E0A512676144B90C4112DF202B9F</vt:lpwstr>
  </property>
</Properties>
</file>